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embeddedFontLst>
    <p:embeddedFont>
      <p:font typeface="MiSans" charset="-122" pitchFamily="34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29" Type="http://schemas.openxmlformats.org/officeDocument/2006/relationships/font" Target="fonts/font1.fntdata"/></Relationships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1574006"/>
            <a:ext cx="2114550" cy="419100"/>
          </a:xfrm>
          <a:custGeom>
            <a:avLst/>
            <a:gdLst/>
            <a:ahLst/>
            <a:cxnLst/>
            <a:rect l="l" t="t" r="r" b="b"/>
            <a:pathLst>
              <a:path w="2114550" h="419100">
                <a:moveTo>
                  <a:pt x="209550" y="0"/>
                </a:moveTo>
                <a:lnTo>
                  <a:pt x="1905000" y="0"/>
                </a:lnTo>
                <a:cubicBezTo>
                  <a:pt x="2020654" y="0"/>
                  <a:pt x="2114550" y="93896"/>
                  <a:pt x="2114550" y="209550"/>
                </a:cubicBezTo>
                <a:lnTo>
                  <a:pt x="2114550" y="209550"/>
                </a:lnTo>
                <a:cubicBezTo>
                  <a:pt x="2114550" y="325204"/>
                  <a:pt x="2020654" y="419100"/>
                  <a:pt x="1905000" y="419100"/>
                </a:cubicBezTo>
                <a:lnTo>
                  <a:pt x="209550" y="419100"/>
                </a:lnTo>
                <a:cubicBezTo>
                  <a:pt x="93896" y="419100"/>
                  <a:pt x="0" y="325204"/>
                  <a:pt x="0" y="209550"/>
                </a:cubicBezTo>
                <a:lnTo>
                  <a:pt x="0" y="209550"/>
                </a:lnTo>
                <a:cubicBezTo>
                  <a:pt x="0" y="93896"/>
                  <a:pt x="93896" y="0"/>
                  <a:pt x="20955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595313" y="1697831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39303" y="69652"/>
                </a:moveTo>
                <a:cubicBezTo>
                  <a:pt x="139303" y="85022"/>
                  <a:pt x="134314" y="99220"/>
                  <a:pt x="125909" y="110739"/>
                </a:cubicBezTo>
                <a:lnTo>
                  <a:pt x="168302" y="153166"/>
                </a:lnTo>
                <a:cubicBezTo>
                  <a:pt x="172488" y="157352"/>
                  <a:pt x="172488" y="164150"/>
                  <a:pt x="168302" y="168336"/>
                </a:cubicBezTo>
                <a:cubicBezTo>
                  <a:pt x="164116" y="172522"/>
                  <a:pt x="157319" y="172522"/>
                  <a:pt x="153133" y="168336"/>
                </a:cubicBezTo>
                <a:lnTo>
                  <a:pt x="110739" y="125909"/>
                </a:lnTo>
                <a:cubicBezTo>
                  <a:pt x="99220" y="134314"/>
                  <a:pt x="85022" y="139303"/>
                  <a:pt x="69652" y="139303"/>
                </a:cubicBezTo>
                <a:cubicBezTo>
                  <a:pt x="31176" y="139303"/>
                  <a:pt x="0" y="108127"/>
                  <a:pt x="0" y="69652"/>
                </a:cubicBezTo>
                <a:cubicBezTo>
                  <a:pt x="0" y="31176"/>
                  <a:pt x="31176" y="0"/>
                  <a:pt x="69652" y="0"/>
                </a:cubicBezTo>
                <a:cubicBezTo>
                  <a:pt x="108127" y="0"/>
                  <a:pt x="139303" y="31176"/>
                  <a:pt x="139303" y="69652"/>
                </a:cubicBezTo>
                <a:close/>
                <a:moveTo>
                  <a:pt x="69652" y="37505"/>
                </a:moveTo>
                <a:cubicBezTo>
                  <a:pt x="65198" y="37505"/>
                  <a:pt x="61615" y="41088"/>
                  <a:pt x="61615" y="45541"/>
                </a:cubicBezTo>
                <a:lnTo>
                  <a:pt x="61615" y="61615"/>
                </a:lnTo>
                <a:lnTo>
                  <a:pt x="45541" y="61615"/>
                </a:lnTo>
                <a:cubicBezTo>
                  <a:pt x="41088" y="61615"/>
                  <a:pt x="37505" y="65198"/>
                  <a:pt x="37505" y="69652"/>
                </a:cubicBezTo>
                <a:cubicBezTo>
                  <a:pt x="37505" y="74105"/>
                  <a:pt x="41088" y="77688"/>
                  <a:pt x="45541" y="77688"/>
                </a:cubicBezTo>
                <a:lnTo>
                  <a:pt x="61615" y="77688"/>
                </a:lnTo>
                <a:lnTo>
                  <a:pt x="61615" y="93762"/>
                </a:lnTo>
                <a:cubicBezTo>
                  <a:pt x="61615" y="98215"/>
                  <a:pt x="65198" y="101798"/>
                  <a:pt x="69652" y="101798"/>
                </a:cubicBezTo>
                <a:cubicBezTo>
                  <a:pt x="74105" y="101798"/>
                  <a:pt x="77688" y="98215"/>
                  <a:pt x="77688" y="93762"/>
                </a:cubicBezTo>
                <a:lnTo>
                  <a:pt x="77688" y="77688"/>
                </a:lnTo>
                <a:lnTo>
                  <a:pt x="93762" y="77688"/>
                </a:lnTo>
                <a:cubicBezTo>
                  <a:pt x="98215" y="77688"/>
                  <a:pt x="101798" y="74105"/>
                  <a:pt x="101798" y="69652"/>
                </a:cubicBezTo>
                <a:cubicBezTo>
                  <a:pt x="101798" y="65198"/>
                  <a:pt x="98215" y="61615"/>
                  <a:pt x="93762" y="61615"/>
                </a:cubicBezTo>
                <a:lnTo>
                  <a:pt x="77688" y="61615"/>
                </a:lnTo>
                <a:lnTo>
                  <a:pt x="77688" y="45541"/>
                </a:lnTo>
                <a:cubicBezTo>
                  <a:pt x="77688" y="41088"/>
                  <a:pt x="74105" y="37505"/>
                  <a:pt x="69652" y="37505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" name="Text 2"/>
          <p:cNvSpPr/>
          <p:nvPr/>
        </p:nvSpPr>
        <p:spPr>
          <a:xfrm>
            <a:off x="900113" y="1669256"/>
            <a:ext cx="148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 Analysis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2602706"/>
            <a:ext cx="11772900" cy="752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5400" b="1" spc="-135" kern="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กรอบแนวคิด RCA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3585686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จากอาการสู่สาเหตุเชิงระบบ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สำหรับการตัดสินใจเชิงนโยบายสาธารณสุข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5711190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8" name="Shape 6"/>
          <p:cNvSpPr/>
          <p:nvPr/>
        </p:nvSpPr>
        <p:spPr>
          <a:xfrm>
            <a:off x="381000" y="6019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514350" y="6153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40146"/>
                </a:moveTo>
                <a:lnTo>
                  <a:pt x="89669" y="32407"/>
                </a:lnTo>
                <a:cubicBezTo>
                  <a:pt x="80367" y="19534"/>
                  <a:pt x="65447" y="11906"/>
                  <a:pt x="49523" y="11906"/>
                </a:cubicBezTo>
                <a:cubicBezTo>
                  <a:pt x="22175" y="11906"/>
                  <a:pt x="0" y="34082"/>
                  <a:pt x="0" y="61429"/>
                </a:cubicBezTo>
                <a:lnTo>
                  <a:pt x="0" y="62396"/>
                </a:lnTo>
                <a:cubicBezTo>
                  <a:pt x="0" y="71177"/>
                  <a:pt x="2307" y="80256"/>
                  <a:pt x="6176" y="89297"/>
                </a:cubicBezTo>
                <a:lnTo>
                  <a:pt x="45616" y="89297"/>
                </a:lnTo>
                <a:cubicBezTo>
                  <a:pt x="46806" y="89297"/>
                  <a:pt x="47885" y="88590"/>
                  <a:pt x="48369" y="87474"/>
                </a:cubicBezTo>
                <a:lnTo>
                  <a:pt x="60201" y="59085"/>
                </a:lnTo>
                <a:cubicBezTo>
                  <a:pt x="61578" y="55811"/>
                  <a:pt x="64777" y="53653"/>
                  <a:pt x="68312" y="53578"/>
                </a:cubicBezTo>
                <a:cubicBezTo>
                  <a:pt x="71847" y="53504"/>
                  <a:pt x="75121" y="55587"/>
                  <a:pt x="76572" y="58824"/>
                </a:cubicBezTo>
                <a:lnTo>
                  <a:pt x="95659" y="101203"/>
                </a:lnTo>
                <a:lnTo>
                  <a:pt x="111063" y="70396"/>
                </a:lnTo>
                <a:cubicBezTo>
                  <a:pt x="112588" y="67382"/>
                  <a:pt x="115677" y="65447"/>
                  <a:pt x="119063" y="65447"/>
                </a:cubicBezTo>
                <a:cubicBezTo>
                  <a:pt x="122448" y="65447"/>
                  <a:pt x="125537" y="67345"/>
                  <a:pt x="127062" y="70396"/>
                </a:cubicBezTo>
                <a:lnTo>
                  <a:pt x="135694" y="87623"/>
                </a:lnTo>
                <a:cubicBezTo>
                  <a:pt x="136215" y="88627"/>
                  <a:pt x="137220" y="89260"/>
                  <a:pt x="138373" y="89260"/>
                </a:cubicBezTo>
                <a:lnTo>
                  <a:pt x="184361" y="89260"/>
                </a:lnTo>
                <a:cubicBezTo>
                  <a:pt x="188268" y="80218"/>
                  <a:pt x="190537" y="71140"/>
                  <a:pt x="190537" y="62359"/>
                </a:cubicBezTo>
                <a:lnTo>
                  <a:pt x="190537" y="61392"/>
                </a:lnTo>
                <a:cubicBezTo>
                  <a:pt x="190500" y="34082"/>
                  <a:pt x="168325" y="11906"/>
                  <a:pt x="140977" y="11906"/>
                </a:cubicBezTo>
                <a:cubicBezTo>
                  <a:pt x="125090" y="11906"/>
                  <a:pt x="110133" y="19534"/>
                  <a:pt x="100831" y="32407"/>
                </a:cubicBezTo>
                <a:lnTo>
                  <a:pt x="95250" y="40109"/>
                </a:lnTo>
                <a:close/>
                <a:moveTo>
                  <a:pt x="174724" y="107156"/>
                </a:moveTo>
                <a:lnTo>
                  <a:pt x="138336" y="107156"/>
                </a:lnTo>
                <a:cubicBezTo>
                  <a:pt x="130448" y="107156"/>
                  <a:pt x="123230" y="102691"/>
                  <a:pt x="119695" y="95622"/>
                </a:cubicBezTo>
                <a:lnTo>
                  <a:pt x="119063" y="94357"/>
                </a:lnTo>
                <a:lnTo>
                  <a:pt x="103250" y="126020"/>
                </a:lnTo>
                <a:cubicBezTo>
                  <a:pt x="101724" y="129108"/>
                  <a:pt x="98524" y="131043"/>
                  <a:pt x="95064" y="130969"/>
                </a:cubicBezTo>
                <a:cubicBezTo>
                  <a:pt x="91604" y="130894"/>
                  <a:pt x="88516" y="128848"/>
                  <a:pt x="87102" y="125723"/>
                </a:cubicBezTo>
                <a:lnTo>
                  <a:pt x="68759" y="84981"/>
                </a:lnTo>
                <a:lnTo>
                  <a:pt x="64852" y="94357"/>
                </a:lnTo>
                <a:cubicBezTo>
                  <a:pt x="61615" y="102133"/>
                  <a:pt x="54025" y="107193"/>
                  <a:pt x="45616" y="107193"/>
                </a:cubicBezTo>
                <a:lnTo>
                  <a:pt x="15776" y="107193"/>
                </a:lnTo>
                <a:cubicBezTo>
                  <a:pt x="33338" y="134652"/>
                  <a:pt x="61540" y="159916"/>
                  <a:pt x="79177" y="173385"/>
                </a:cubicBezTo>
                <a:cubicBezTo>
                  <a:pt x="83790" y="176882"/>
                  <a:pt x="89446" y="178631"/>
                  <a:pt x="95213" y="178631"/>
                </a:cubicBezTo>
                <a:cubicBezTo>
                  <a:pt x="100980" y="178631"/>
                  <a:pt x="106673" y="176919"/>
                  <a:pt x="111249" y="173385"/>
                </a:cubicBezTo>
                <a:cubicBezTo>
                  <a:pt x="128960" y="159879"/>
                  <a:pt x="157163" y="134615"/>
                  <a:pt x="174724" y="10715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0" name="Text 8"/>
          <p:cNvSpPr/>
          <p:nvPr/>
        </p:nvSpPr>
        <p:spPr>
          <a:xfrm>
            <a:off x="1014413" y="6019800"/>
            <a:ext cx="1618193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ระบบบริการสุขภาพ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90600" y="6267450"/>
            <a:ext cx="124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Healthcare System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194256" y="6038850"/>
            <a:ext cx="619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 ชั่วโมง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1203781" y="6267450"/>
            <a:ext cx="609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หัวข้อ 2.1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7275" y="357275"/>
            <a:ext cx="1154890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spc="56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SYSTEMS THINKING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7275" y="643095"/>
            <a:ext cx="11691815" cy="428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7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Systems Thinking ในสุขภาพ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7275" y="1179007"/>
            <a:ext cx="11566769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ระบบสุขภาพเป็นระบบซับซ้อนและเชื่อมโยง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7275" y="1643464"/>
            <a:ext cx="11477451" cy="2751015"/>
          </a:xfrm>
          <a:custGeom>
            <a:avLst/>
            <a:gdLst/>
            <a:ahLst/>
            <a:cxnLst/>
            <a:rect l="l" t="t" r="r" b="b"/>
            <a:pathLst>
              <a:path w="11477451" h="2751015">
                <a:moveTo>
                  <a:pt x="214359" y="0"/>
                </a:moveTo>
                <a:lnTo>
                  <a:pt x="11263091" y="0"/>
                </a:lnTo>
                <a:cubicBezTo>
                  <a:pt x="11381479" y="0"/>
                  <a:pt x="11477451" y="95972"/>
                  <a:pt x="11477451" y="214359"/>
                </a:cubicBezTo>
                <a:lnTo>
                  <a:pt x="11477451" y="2536656"/>
                </a:lnTo>
                <a:cubicBezTo>
                  <a:pt x="11477451" y="2655044"/>
                  <a:pt x="11381479" y="2751015"/>
                  <a:pt x="11263091" y="2751015"/>
                </a:cubicBezTo>
                <a:lnTo>
                  <a:pt x="214359" y="2751015"/>
                </a:lnTo>
                <a:cubicBezTo>
                  <a:pt x="95972" y="2751015"/>
                  <a:pt x="0" y="2655044"/>
                  <a:pt x="0" y="2536656"/>
                </a:cubicBezTo>
                <a:lnTo>
                  <a:pt x="0" y="214359"/>
                </a:lnTo>
                <a:cubicBezTo>
                  <a:pt x="0" y="95972"/>
                  <a:pt x="95972" y="0"/>
                  <a:pt x="21435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78637" dist="35727" dir="5400000">
              <a:srgbClr val="000000">
                <a:alpha val="5882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43095" y="1929284"/>
            <a:ext cx="571640" cy="571640"/>
          </a:xfrm>
          <a:custGeom>
            <a:avLst/>
            <a:gdLst/>
            <a:ahLst/>
            <a:cxnLst/>
            <a:rect l="l" t="t" r="r" b="b"/>
            <a:pathLst>
              <a:path w="571640" h="571640">
                <a:moveTo>
                  <a:pt x="142910" y="0"/>
                </a:moveTo>
                <a:lnTo>
                  <a:pt x="428730" y="0"/>
                </a:lnTo>
                <a:cubicBezTo>
                  <a:pt x="507657" y="0"/>
                  <a:pt x="571640" y="63983"/>
                  <a:pt x="571640" y="142910"/>
                </a:cubicBezTo>
                <a:lnTo>
                  <a:pt x="571640" y="428730"/>
                </a:lnTo>
                <a:cubicBezTo>
                  <a:pt x="571640" y="507657"/>
                  <a:pt x="507657" y="571640"/>
                  <a:pt x="428730" y="571640"/>
                </a:cubicBezTo>
                <a:lnTo>
                  <a:pt x="142910" y="571640"/>
                </a:lnTo>
                <a:cubicBezTo>
                  <a:pt x="63983" y="571640"/>
                  <a:pt x="0" y="507657"/>
                  <a:pt x="0" y="428730"/>
                </a:cubicBezTo>
                <a:lnTo>
                  <a:pt x="0" y="142910"/>
                </a:lnTo>
                <a:cubicBezTo>
                  <a:pt x="0" y="63983"/>
                  <a:pt x="63983" y="0"/>
                  <a:pt x="14291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Shape 5"/>
          <p:cNvSpPr/>
          <p:nvPr/>
        </p:nvSpPr>
        <p:spPr>
          <a:xfrm>
            <a:off x="821732" y="2107921"/>
            <a:ext cx="214365" cy="214365"/>
          </a:xfrm>
          <a:custGeom>
            <a:avLst/>
            <a:gdLst/>
            <a:ahLst/>
            <a:cxnLst/>
            <a:rect l="l" t="t" r="r" b="b"/>
            <a:pathLst>
              <a:path w="214365" h="214365">
                <a:moveTo>
                  <a:pt x="0" y="33495"/>
                </a:moveTo>
                <a:cubicBezTo>
                  <a:pt x="0" y="22399"/>
                  <a:pt x="9002" y="13398"/>
                  <a:pt x="20097" y="13398"/>
                </a:cubicBezTo>
                <a:lnTo>
                  <a:pt x="60290" y="13398"/>
                </a:lnTo>
                <a:cubicBezTo>
                  <a:pt x="71385" y="13398"/>
                  <a:pt x="80387" y="22399"/>
                  <a:pt x="80387" y="33495"/>
                </a:cubicBezTo>
                <a:lnTo>
                  <a:pt x="80387" y="40193"/>
                </a:lnTo>
                <a:lnTo>
                  <a:pt x="133978" y="40193"/>
                </a:lnTo>
                <a:lnTo>
                  <a:pt x="133978" y="33495"/>
                </a:lnTo>
                <a:cubicBezTo>
                  <a:pt x="133978" y="22399"/>
                  <a:pt x="142980" y="13398"/>
                  <a:pt x="154075" y="13398"/>
                </a:cubicBezTo>
                <a:lnTo>
                  <a:pt x="194268" y="13398"/>
                </a:lnTo>
                <a:cubicBezTo>
                  <a:pt x="205363" y="13398"/>
                  <a:pt x="214365" y="22399"/>
                  <a:pt x="214365" y="33495"/>
                </a:cubicBezTo>
                <a:lnTo>
                  <a:pt x="214365" y="73688"/>
                </a:lnTo>
                <a:cubicBezTo>
                  <a:pt x="214365" y="84783"/>
                  <a:pt x="205363" y="93785"/>
                  <a:pt x="194268" y="93785"/>
                </a:cubicBezTo>
                <a:lnTo>
                  <a:pt x="154075" y="93785"/>
                </a:lnTo>
                <a:cubicBezTo>
                  <a:pt x="142980" y="93785"/>
                  <a:pt x="133978" y="84783"/>
                  <a:pt x="133978" y="73688"/>
                </a:cubicBezTo>
                <a:lnTo>
                  <a:pt x="133978" y="66989"/>
                </a:lnTo>
                <a:lnTo>
                  <a:pt x="80387" y="66989"/>
                </a:lnTo>
                <a:lnTo>
                  <a:pt x="80387" y="73688"/>
                </a:lnTo>
                <a:cubicBezTo>
                  <a:pt x="80387" y="76744"/>
                  <a:pt x="79675" y="79675"/>
                  <a:pt x="78461" y="82271"/>
                </a:cubicBezTo>
                <a:lnTo>
                  <a:pt x="107182" y="120580"/>
                </a:lnTo>
                <a:lnTo>
                  <a:pt x="140677" y="120580"/>
                </a:lnTo>
                <a:cubicBezTo>
                  <a:pt x="151772" y="120580"/>
                  <a:pt x="160774" y="129582"/>
                  <a:pt x="160774" y="140677"/>
                </a:cubicBezTo>
                <a:lnTo>
                  <a:pt x="160774" y="180870"/>
                </a:lnTo>
                <a:cubicBezTo>
                  <a:pt x="160774" y="191965"/>
                  <a:pt x="151772" y="200967"/>
                  <a:pt x="140677" y="200967"/>
                </a:cubicBezTo>
                <a:lnTo>
                  <a:pt x="100484" y="200967"/>
                </a:lnTo>
                <a:cubicBezTo>
                  <a:pt x="89388" y="200967"/>
                  <a:pt x="80387" y="191965"/>
                  <a:pt x="80387" y="180870"/>
                </a:cubicBezTo>
                <a:lnTo>
                  <a:pt x="80387" y="140677"/>
                </a:lnTo>
                <a:cubicBezTo>
                  <a:pt x="80387" y="137621"/>
                  <a:pt x="81099" y="134690"/>
                  <a:pt x="82313" y="132094"/>
                </a:cubicBezTo>
                <a:lnTo>
                  <a:pt x="53591" y="93785"/>
                </a:lnTo>
                <a:lnTo>
                  <a:pt x="20097" y="93785"/>
                </a:lnTo>
                <a:cubicBezTo>
                  <a:pt x="9002" y="93785"/>
                  <a:pt x="0" y="84783"/>
                  <a:pt x="0" y="73688"/>
                </a:cubicBezTo>
                <a:lnTo>
                  <a:pt x="0" y="3349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357644" y="1929284"/>
            <a:ext cx="4448070" cy="321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11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ระบบสุขภาพ = ระบบซับซ้อน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57644" y="2250831"/>
            <a:ext cx="4394479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ตาม WHO Alliance for Health Policy and Systems Research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032447" y="2715288"/>
            <a:ext cx="714549" cy="714549"/>
          </a:xfrm>
          <a:custGeom>
            <a:avLst/>
            <a:gdLst/>
            <a:ahLst/>
            <a:cxnLst/>
            <a:rect l="l" t="t" r="r" b="b"/>
            <a:pathLst>
              <a:path w="714549" h="714549">
                <a:moveTo>
                  <a:pt x="142910" y="0"/>
                </a:moveTo>
                <a:lnTo>
                  <a:pt x="571640" y="0"/>
                </a:lnTo>
                <a:cubicBezTo>
                  <a:pt x="650567" y="0"/>
                  <a:pt x="714549" y="63983"/>
                  <a:pt x="714549" y="142910"/>
                </a:cubicBezTo>
                <a:lnTo>
                  <a:pt x="714549" y="571640"/>
                </a:lnTo>
                <a:cubicBezTo>
                  <a:pt x="714549" y="650567"/>
                  <a:pt x="650567" y="714549"/>
                  <a:pt x="571640" y="714549"/>
                </a:cubicBezTo>
                <a:lnTo>
                  <a:pt x="142910" y="714549"/>
                </a:lnTo>
                <a:cubicBezTo>
                  <a:pt x="63983" y="714549"/>
                  <a:pt x="0" y="650567"/>
                  <a:pt x="0" y="571640"/>
                </a:cubicBezTo>
                <a:lnTo>
                  <a:pt x="0" y="142910"/>
                </a:lnTo>
                <a:cubicBezTo>
                  <a:pt x="0" y="63983"/>
                  <a:pt x="63983" y="0"/>
                  <a:pt x="14291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2241229" y="2938585"/>
            <a:ext cx="301451" cy="267956"/>
          </a:xfrm>
          <a:custGeom>
            <a:avLst/>
            <a:gdLst/>
            <a:ahLst/>
            <a:cxnLst/>
            <a:rect l="l" t="t" r="r" b="b"/>
            <a:pathLst>
              <a:path w="301451" h="267956">
                <a:moveTo>
                  <a:pt x="129791" y="46055"/>
                </a:moveTo>
                <a:lnTo>
                  <a:pt x="171659" y="46055"/>
                </a:lnTo>
                <a:lnTo>
                  <a:pt x="171659" y="71176"/>
                </a:lnTo>
                <a:lnTo>
                  <a:pt x="129791" y="71176"/>
                </a:lnTo>
                <a:lnTo>
                  <a:pt x="129791" y="46055"/>
                </a:lnTo>
                <a:close/>
                <a:moveTo>
                  <a:pt x="125604" y="16747"/>
                </a:moveTo>
                <a:cubicBezTo>
                  <a:pt x="111736" y="16747"/>
                  <a:pt x="100484" y="27999"/>
                  <a:pt x="100484" y="41868"/>
                </a:cubicBezTo>
                <a:lnTo>
                  <a:pt x="100484" y="75363"/>
                </a:lnTo>
                <a:cubicBezTo>
                  <a:pt x="100484" y="89231"/>
                  <a:pt x="111736" y="100484"/>
                  <a:pt x="125604" y="100484"/>
                </a:cubicBezTo>
                <a:lnTo>
                  <a:pt x="133978" y="100484"/>
                </a:lnTo>
                <a:lnTo>
                  <a:pt x="133978" y="117231"/>
                </a:lnTo>
                <a:lnTo>
                  <a:pt x="16747" y="117231"/>
                </a:lnTo>
                <a:cubicBezTo>
                  <a:pt x="7484" y="117231"/>
                  <a:pt x="0" y="124715"/>
                  <a:pt x="0" y="133978"/>
                </a:cubicBezTo>
                <a:cubicBezTo>
                  <a:pt x="0" y="143241"/>
                  <a:pt x="7484" y="150725"/>
                  <a:pt x="16747" y="150725"/>
                </a:cubicBezTo>
                <a:lnTo>
                  <a:pt x="66989" y="150725"/>
                </a:lnTo>
                <a:lnTo>
                  <a:pt x="66989" y="167473"/>
                </a:lnTo>
                <a:lnTo>
                  <a:pt x="58615" y="167473"/>
                </a:lnTo>
                <a:cubicBezTo>
                  <a:pt x="44747" y="167473"/>
                  <a:pt x="33495" y="178725"/>
                  <a:pt x="33495" y="192593"/>
                </a:cubicBezTo>
                <a:lnTo>
                  <a:pt x="33495" y="226088"/>
                </a:lnTo>
                <a:cubicBezTo>
                  <a:pt x="33495" y="239957"/>
                  <a:pt x="44747" y="251209"/>
                  <a:pt x="58615" y="251209"/>
                </a:cubicBezTo>
                <a:lnTo>
                  <a:pt x="108857" y="251209"/>
                </a:lnTo>
                <a:cubicBezTo>
                  <a:pt x="122726" y="251209"/>
                  <a:pt x="133978" y="239957"/>
                  <a:pt x="133978" y="226088"/>
                </a:cubicBezTo>
                <a:lnTo>
                  <a:pt x="133978" y="192593"/>
                </a:lnTo>
                <a:cubicBezTo>
                  <a:pt x="133978" y="178725"/>
                  <a:pt x="122726" y="167473"/>
                  <a:pt x="108857" y="167473"/>
                </a:cubicBezTo>
                <a:lnTo>
                  <a:pt x="100484" y="167473"/>
                </a:lnTo>
                <a:lnTo>
                  <a:pt x="100484" y="150725"/>
                </a:lnTo>
                <a:lnTo>
                  <a:pt x="200967" y="150725"/>
                </a:lnTo>
                <a:lnTo>
                  <a:pt x="200967" y="167473"/>
                </a:lnTo>
                <a:lnTo>
                  <a:pt x="192593" y="167473"/>
                </a:lnTo>
                <a:cubicBezTo>
                  <a:pt x="178725" y="167473"/>
                  <a:pt x="167473" y="178725"/>
                  <a:pt x="167473" y="192593"/>
                </a:cubicBezTo>
                <a:lnTo>
                  <a:pt x="167473" y="226088"/>
                </a:lnTo>
                <a:cubicBezTo>
                  <a:pt x="167473" y="239957"/>
                  <a:pt x="178725" y="251209"/>
                  <a:pt x="192593" y="251209"/>
                </a:cubicBezTo>
                <a:lnTo>
                  <a:pt x="242835" y="251209"/>
                </a:lnTo>
                <a:cubicBezTo>
                  <a:pt x="256704" y="251209"/>
                  <a:pt x="267956" y="239957"/>
                  <a:pt x="267956" y="226088"/>
                </a:cubicBezTo>
                <a:lnTo>
                  <a:pt x="267956" y="192593"/>
                </a:lnTo>
                <a:cubicBezTo>
                  <a:pt x="267956" y="178725"/>
                  <a:pt x="256704" y="167473"/>
                  <a:pt x="242835" y="167473"/>
                </a:cubicBezTo>
                <a:lnTo>
                  <a:pt x="234462" y="167473"/>
                </a:lnTo>
                <a:lnTo>
                  <a:pt x="234462" y="150725"/>
                </a:lnTo>
                <a:lnTo>
                  <a:pt x="284703" y="150725"/>
                </a:lnTo>
                <a:cubicBezTo>
                  <a:pt x="293967" y="150725"/>
                  <a:pt x="301451" y="143241"/>
                  <a:pt x="301451" y="133978"/>
                </a:cubicBezTo>
                <a:cubicBezTo>
                  <a:pt x="301451" y="124715"/>
                  <a:pt x="293967" y="117231"/>
                  <a:pt x="284703" y="117231"/>
                </a:cubicBezTo>
                <a:lnTo>
                  <a:pt x="167473" y="117231"/>
                </a:lnTo>
                <a:lnTo>
                  <a:pt x="167473" y="100484"/>
                </a:lnTo>
                <a:lnTo>
                  <a:pt x="175846" y="100484"/>
                </a:lnTo>
                <a:cubicBezTo>
                  <a:pt x="189715" y="100484"/>
                  <a:pt x="200967" y="89231"/>
                  <a:pt x="200967" y="75363"/>
                </a:cubicBezTo>
                <a:lnTo>
                  <a:pt x="200967" y="41868"/>
                </a:lnTo>
                <a:cubicBezTo>
                  <a:pt x="200967" y="27999"/>
                  <a:pt x="189715" y="16747"/>
                  <a:pt x="175846" y="16747"/>
                </a:cubicBezTo>
                <a:lnTo>
                  <a:pt x="125604" y="16747"/>
                </a:lnTo>
                <a:close/>
                <a:moveTo>
                  <a:pt x="234462" y="196780"/>
                </a:moveTo>
                <a:lnTo>
                  <a:pt x="238648" y="196780"/>
                </a:lnTo>
                <a:lnTo>
                  <a:pt x="238648" y="221901"/>
                </a:lnTo>
                <a:lnTo>
                  <a:pt x="196780" y="221901"/>
                </a:lnTo>
                <a:lnTo>
                  <a:pt x="196780" y="196780"/>
                </a:lnTo>
                <a:lnTo>
                  <a:pt x="234462" y="196780"/>
                </a:lnTo>
                <a:close/>
                <a:moveTo>
                  <a:pt x="100484" y="196780"/>
                </a:moveTo>
                <a:lnTo>
                  <a:pt x="104670" y="196780"/>
                </a:lnTo>
                <a:lnTo>
                  <a:pt x="104670" y="221901"/>
                </a:lnTo>
                <a:lnTo>
                  <a:pt x="62802" y="221901"/>
                </a:lnTo>
                <a:lnTo>
                  <a:pt x="62802" y="196780"/>
                </a:lnTo>
                <a:lnTo>
                  <a:pt x="100484" y="19678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2" name="Text 10"/>
          <p:cNvSpPr/>
          <p:nvPr/>
        </p:nvSpPr>
        <p:spPr>
          <a:xfrm>
            <a:off x="598435" y="3572747"/>
            <a:ext cx="3581679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ปฏิสัมพันธ์หลายมิติ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07367" y="3894295"/>
            <a:ext cx="356381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หลายองค์ประกอบเชื่อมโยงกัน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740065" y="2715288"/>
            <a:ext cx="714549" cy="714549"/>
          </a:xfrm>
          <a:custGeom>
            <a:avLst/>
            <a:gdLst/>
            <a:ahLst/>
            <a:cxnLst/>
            <a:rect l="l" t="t" r="r" b="b"/>
            <a:pathLst>
              <a:path w="714549" h="714549">
                <a:moveTo>
                  <a:pt x="142910" y="0"/>
                </a:moveTo>
                <a:lnTo>
                  <a:pt x="571640" y="0"/>
                </a:lnTo>
                <a:cubicBezTo>
                  <a:pt x="650567" y="0"/>
                  <a:pt x="714549" y="63983"/>
                  <a:pt x="714549" y="142910"/>
                </a:cubicBezTo>
                <a:lnTo>
                  <a:pt x="714549" y="571640"/>
                </a:lnTo>
                <a:cubicBezTo>
                  <a:pt x="714549" y="650567"/>
                  <a:pt x="650567" y="714549"/>
                  <a:pt x="571640" y="714549"/>
                </a:cubicBezTo>
                <a:lnTo>
                  <a:pt x="142910" y="714549"/>
                </a:lnTo>
                <a:cubicBezTo>
                  <a:pt x="63983" y="714549"/>
                  <a:pt x="0" y="650567"/>
                  <a:pt x="0" y="571640"/>
                </a:cubicBezTo>
                <a:lnTo>
                  <a:pt x="0" y="142910"/>
                </a:lnTo>
                <a:cubicBezTo>
                  <a:pt x="0" y="63983"/>
                  <a:pt x="63983" y="0"/>
                  <a:pt x="14291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5965595" y="2938585"/>
            <a:ext cx="267956" cy="267956"/>
          </a:xfrm>
          <a:custGeom>
            <a:avLst/>
            <a:gdLst/>
            <a:ahLst/>
            <a:cxnLst/>
            <a:rect l="l" t="t" r="r" b="b"/>
            <a:pathLst>
              <a:path w="267956" h="267956">
                <a:moveTo>
                  <a:pt x="251261" y="100484"/>
                </a:moveTo>
                <a:lnTo>
                  <a:pt x="255396" y="100484"/>
                </a:lnTo>
                <a:cubicBezTo>
                  <a:pt x="262356" y="100484"/>
                  <a:pt x="267956" y="94884"/>
                  <a:pt x="267956" y="87923"/>
                </a:cubicBezTo>
                <a:lnTo>
                  <a:pt x="267956" y="12560"/>
                </a:lnTo>
                <a:cubicBezTo>
                  <a:pt x="267956" y="7484"/>
                  <a:pt x="264921" y="2878"/>
                  <a:pt x="260210" y="942"/>
                </a:cubicBezTo>
                <a:cubicBezTo>
                  <a:pt x="255500" y="-994"/>
                  <a:pt x="250110" y="105"/>
                  <a:pt x="246499" y="3663"/>
                </a:cubicBezTo>
                <a:lnTo>
                  <a:pt x="219441" y="30773"/>
                </a:lnTo>
                <a:cubicBezTo>
                  <a:pt x="196257" y="11566"/>
                  <a:pt x="166426" y="0"/>
                  <a:pt x="133978" y="0"/>
                </a:cubicBezTo>
                <a:cubicBezTo>
                  <a:pt x="66466" y="0"/>
                  <a:pt x="10624" y="49928"/>
                  <a:pt x="1361" y="114876"/>
                </a:cubicBezTo>
                <a:cubicBezTo>
                  <a:pt x="52" y="124034"/>
                  <a:pt x="6385" y="132513"/>
                  <a:pt x="15544" y="133821"/>
                </a:cubicBezTo>
                <a:cubicBezTo>
                  <a:pt x="24702" y="135129"/>
                  <a:pt x="33180" y="128745"/>
                  <a:pt x="34489" y="119638"/>
                </a:cubicBezTo>
                <a:cubicBezTo>
                  <a:pt x="41449" y="70914"/>
                  <a:pt x="83370" y="33495"/>
                  <a:pt x="133978" y="33495"/>
                </a:cubicBezTo>
                <a:cubicBezTo>
                  <a:pt x="157215" y="33495"/>
                  <a:pt x="178568" y="41345"/>
                  <a:pt x="195577" y="54586"/>
                </a:cubicBezTo>
                <a:lnTo>
                  <a:pt x="171136" y="79026"/>
                </a:lnTo>
                <a:cubicBezTo>
                  <a:pt x="167525" y="82637"/>
                  <a:pt x="166478" y="88028"/>
                  <a:pt x="168415" y="92738"/>
                </a:cubicBezTo>
                <a:cubicBezTo>
                  <a:pt x="170351" y="97448"/>
                  <a:pt x="174956" y="100484"/>
                  <a:pt x="180033" y="100484"/>
                </a:cubicBezTo>
                <a:lnTo>
                  <a:pt x="251261" y="100484"/>
                </a:lnTo>
                <a:close/>
                <a:moveTo>
                  <a:pt x="266648" y="153080"/>
                </a:moveTo>
                <a:cubicBezTo>
                  <a:pt x="267956" y="143922"/>
                  <a:pt x="261571" y="135443"/>
                  <a:pt x="252465" y="134135"/>
                </a:cubicBezTo>
                <a:cubicBezTo>
                  <a:pt x="243359" y="132827"/>
                  <a:pt x="234828" y="139212"/>
                  <a:pt x="233520" y="148318"/>
                </a:cubicBezTo>
                <a:cubicBezTo>
                  <a:pt x="226559" y="196990"/>
                  <a:pt x="184638" y="234409"/>
                  <a:pt x="134030" y="234409"/>
                </a:cubicBezTo>
                <a:cubicBezTo>
                  <a:pt x="110794" y="234409"/>
                  <a:pt x="89441" y="226559"/>
                  <a:pt x="72432" y="213318"/>
                </a:cubicBezTo>
                <a:lnTo>
                  <a:pt x="96820" y="188930"/>
                </a:lnTo>
                <a:cubicBezTo>
                  <a:pt x="100431" y="185319"/>
                  <a:pt x="101478" y="179928"/>
                  <a:pt x="99541" y="175218"/>
                </a:cubicBezTo>
                <a:cubicBezTo>
                  <a:pt x="97605" y="170508"/>
                  <a:pt x="93000" y="167473"/>
                  <a:pt x="87923" y="167473"/>
                </a:cubicBezTo>
                <a:lnTo>
                  <a:pt x="12560" y="167473"/>
                </a:lnTo>
                <a:cubicBezTo>
                  <a:pt x="5600" y="167473"/>
                  <a:pt x="0" y="173072"/>
                  <a:pt x="0" y="180033"/>
                </a:cubicBezTo>
                <a:lnTo>
                  <a:pt x="0" y="255396"/>
                </a:lnTo>
                <a:cubicBezTo>
                  <a:pt x="0" y="260472"/>
                  <a:pt x="3035" y="265078"/>
                  <a:pt x="7746" y="267014"/>
                </a:cubicBezTo>
                <a:cubicBezTo>
                  <a:pt x="12456" y="268950"/>
                  <a:pt x="17846" y="267851"/>
                  <a:pt x="21457" y="264293"/>
                </a:cubicBezTo>
                <a:lnTo>
                  <a:pt x="48567" y="237183"/>
                </a:lnTo>
                <a:cubicBezTo>
                  <a:pt x="71699" y="256390"/>
                  <a:pt x="101530" y="267956"/>
                  <a:pt x="133978" y="267956"/>
                </a:cubicBezTo>
                <a:cubicBezTo>
                  <a:pt x="201490" y="267956"/>
                  <a:pt x="257332" y="218028"/>
                  <a:pt x="266595" y="15308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6" name="Text 14"/>
          <p:cNvSpPr/>
          <p:nvPr/>
        </p:nvSpPr>
        <p:spPr>
          <a:xfrm>
            <a:off x="4306054" y="3572747"/>
            <a:ext cx="3581679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Feedback Loops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314986" y="3894295"/>
            <a:ext cx="356381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วงจรตอบสนองและผลกระทบย้อนกลับ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447796" y="2715288"/>
            <a:ext cx="714549" cy="714549"/>
          </a:xfrm>
          <a:custGeom>
            <a:avLst/>
            <a:gdLst/>
            <a:ahLst/>
            <a:cxnLst/>
            <a:rect l="l" t="t" r="r" b="b"/>
            <a:pathLst>
              <a:path w="714549" h="714549">
                <a:moveTo>
                  <a:pt x="142910" y="0"/>
                </a:moveTo>
                <a:lnTo>
                  <a:pt x="571640" y="0"/>
                </a:lnTo>
                <a:cubicBezTo>
                  <a:pt x="650567" y="0"/>
                  <a:pt x="714549" y="63983"/>
                  <a:pt x="714549" y="142910"/>
                </a:cubicBezTo>
                <a:lnTo>
                  <a:pt x="714549" y="571640"/>
                </a:lnTo>
                <a:cubicBezTo>
                  <a:pt x="714549" y="650567"/>
                  <a:pt x="650567" y="714549"/>
                  <a:pt x="571640" y="714549"/>
                </a:cubicBezTo>
                <a:lnTo>
                  <a:pt x="142910" y="714549"/>
                </a:lnTo>
                <a:cubicBezTo>
                  <a:pt x="63983" y="714549"/>
                  <a:pt x="0" y="650567"/>
                  <a:pt x="0" y="571640"/>
                </a:cubicBezTo>
                <a:lnTo>
                  <a:pt x="0" y="142910"/>
                </a:lnTo>
                <a:cubicBezTo>
                  <a:pt x="0" y="63983"/>
                  <a:pt x="63983" y="0"/>
                  <a:pt x="14291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9673325" y="2938585"/>
            <a:ext cx="267956" cy="267956"/>
          </a:xfrm>
          <a:custGeom>
            <a:avLst/>
            <a:gdLst/>
            <a:ahLst/>
            <a:cxnLst/>
            <a:rect l="l" t="t" r="r" b="b"/>
            <a:pathLst>
              <a:path w="267956" h="267956">
                <a:moveTo>
                  <a:pt x="263037" y="78817"/>
                </a:moveTo>
                <a:lnTo>
                  <a:pt x="212795" y="129059"/>
                </a:lnTo>
                <a:cubicBezTo>
                  <a:pt x="207980" y="133873"/>
                  <a:pt x="200810" y="135286"/>
                  <a:pt x="194530" y="132670"/>
                </a:cubicBezTo>
                <a:cubicBezTo>
                  <a:pt x="188250" y="130053"/>
                  <a:pt x="184220" y="123982"/>
                  <a:pt x="184220" y="117231"/>
                </a:cubicBezTo>
                <a:lnTo>
                  <a:pt x="184220" y="83736"/>
                </a:lnTo>
                <a:lnTo>
                  <a:pt x="16747" y="83736"/>
                </a:lnTo>
                <a:cubicBezTo>
                  <a:pt x="7484" y="83736"/>
                  <a:pt x="0" y="76252"/>
                  <a:pt x="0" y="66989"/>
                </a:cubicBezTo>
                <a:cubicBezTo>
                  <a:pt x="0" y="57726"/>
                  <a:pt x="7484" y="50242"/>
                  <a:pt x="16747" y="50242"/>
                </a:cubicBezTo>
                <a:lnTo>
                  <a:pt x="184220" y="50242"/>
                </a:lnTo>
                <a:lnTo>
                  <a:pt x="184220" y="16747"/>
                </a:lnTo>
                <a:cubicBezTo>
                  <a:pt x="184220" y="9996"/>
                  <a:pt x="188302" y="3873"/>
                  <a:pt x="194582" y="1256"/>
                </a:cubicBezTo>
                <a:cubicBezTo>
                  <a:pt x="200862" y="-1361"/>
                  <a:pt x="208032" y="105"/>
                  <a:pt x="212847" y="4867"/>
                </a:cubicBezTo>
                <a:lnTo>
                  <a:pt x="263089" y="55109"/>
                </a:lnTo>
                <a:cubicBezTo>
                  <a:pt x="269631" y="61651"/>
                  <a:pt x="269631" y="72275"/>
                  <a:pt x="263089" y="78817"/>
                </a:cubicBezTo>
                <a:close/>
                <a:moveTo>
                  <a:pt x="55109" y="263037"/>
                </a:moveTo>
                <a:lnTo>
                  <a:pt x="4867" y="212795"/>
                </a:lnTo>
                <a:cubicBezTo>
                  <a:pt x="-1675" y="206253"/>
                  <a:pt x="-1675" y="195629"/>
                  <a:pt x="4867" y="189087"/>
                </a:cubicBezTo>
                <a:lnTo>
                  <a:pt x="55109" y="138845"/>
                </a:lnTo>
                <a:cubicBezTo>
                  <a:pt x="59924" y="134030"/>
                  <a:pt x="67094" y="132617"/>
                  <a:pt x="73374" y="135234"/>
                </a:cubicBezTo>
                <a:cubicBezTo>
                  <a:pt x="79654" y="137851"/>
                  <a:pt x="83736" y="143974"/>
                  <a:pt x="83736" y="150725"/>
                </a:cubicBezTo>
                <a:lnTo>
                  <a:pt x="83736" y="184220"/>
                </a:lnTo>
                <a:lnTo>
                  <a:pt x="251209" y="184220"/>
                </a:lnTo>
                <a:cubicBezTo>
                  <a:pt x="260472" y="184220"/>
                  <a:pt x="267956" y="191704"/>
                  <a:pt x="267956" y="200967"/>
                </a:cubicBezTo>
                <a:cubicBezTo>
                  <a:pt x="267956" y="210230"/>
                  <a:pt x="260472" y="217714"/>
                  <a:pt x="251209" y="217714"/>
                </a:cubicBezTo>
                <a:lnTo>
                  <a:pt x="83736" y="217714"/>
                </a:lnTo>
                <a:lnTo>
                  <a:pt x="83736" y="251209"/>
                </a:lnTo>
                <a:cubicBezTo>
                  <a:pt x="83736" y="257960"/>
                  <a:pt x="79654" y="264083"/>
                  <a:pt x="73374" y="266700"/>
                </a:cubicBezTo>
                <a:cubicBezTo>
                  <a:pt x="67094" y="269317"/>
                  <a:pt x="59924" y="267851"/>
                  <a:pt x="55109" y="26308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0" name="Text 18"/>
          <p:cNvSpPr/>
          <p:nvPr/>
        </p:nvSpPr>
        <p:spPr>
          <a:xfrm>
            <a:off x="8013784" y="3572747"/>
            <a:ext cx="3581679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ผลกระทบเชื่อมโยง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022716" y="3894295"/>
            <a:ext cx="356381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การเปลี่ยนแปลงส่วนหนึ่งส่งผลต่อส่วนอื่น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57275" y="4608844"/>
            <a:ext cx="5636009" cy="1679191"/>
          </a:xfrm>
          <a:custGeom>
            <a:avLst/>
            <a:gdLst/>
            <a:ahLst/>
            <a:cxnLst/>
            <a:rect l="l" t="t" r="r" b="b"/>
            <a:pathLst>
              <a:path w="5636009" h="1679191">
                <a:moveTo>
                  <a:pt x="142916" y="0"/>
                </a:moveTo>
                <a:lnTo>
                  <a:pt x="5493093" y="0"/>
                </a:lnTo>
                <a:cubicBezTo>
                  <a:pt x="5572023" y="0"/>
                  <a:pt x="5636009" y="63986"/>
                  <a:pt x="5636009" y="142916"/>
                </a:cubicBezTo>
                <a:lnTo>
                  <a:pt x="5636009" y="1536275"/>
                </a:lnTo>
                <a:cubicBezTo>
                  <a:pt x="5636009" y="1615206"/>
                  <a:pt x="5572023" y="1679191"/>
                  <a:pt x="5493093" y="1679191"/>
                </a:cubicBezTo>
                <a:lnTo>
                  <a:pt x="142916" y="1679191"/>
                </a:lnTo>
                <a:cubicBezTo>
                  <a:pt x="63986" y="1679191"/>
                  <a:pt x="0" y="1615206"/>
                  <a:pt x="0" y="1536275"/>
                </a:cubicBezTo>
                <a:lnTo>
                  <a:pt x="0" y="142916"/>
                </a:lnTo>
                <a:cubicBezTo>
                  <a:pt x="0" y="64038"/>
                  <a:pt x="64038" y="0"/>
                  <a:pt x="14291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7182" dist="17864" dir="5400000">
              <a:srgbClr val="000000">
                <a:alpha val="5098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593969" y="4858936"/>
            <a:ext cx="178637" cy="178637"/>
          </a:xfrm>
          <a:custGeom>
            <a:avLst/>
            <a:gdLst/>
            <a:ahLst/>
            <a:cxnLst/>
            <a:rect l="l" t="t" r="r" b="b"/>
            <a:pathLst>
              <a:path w="178637" h="178637">
                <a:moveTo>
                  <a:pt x="89319" y="0"/>
                </a:moveTo>
                <a:cubicBezTo>
                  <a:pt x="94448" y="0"/>
                  <a:pt x="99158" y="2826"/>
                  <a:pt x="101600" y="7327"/>
                </a:cubicBezTo>
                <a:lnTo>
                  <a:pt x="176963" y="146887"/>
                </a:lnTo>
                <a:cubicBezTo>
                  <a:pt x="179300" y="151214"/>
                  <a:pt x="179196" y="156447"/>
                  <a:pt x="176684" y="160669"/>
                </a:cubicBezTo>
                <a:cubicBezTo>
                  <a:pt x="174171" y="164891"/>
                  <a:pt x="169601" y="167473"/>
                  <a:pt x="164681" y="167473"/>
                </a:cubicBezTo>
                <a:lnTo>
                  <a:pt x="13956" y="167473"/>
                </a:lnTo>
                <a:cubicBezTo>
                  <a:pt x="9037" y="167473"/>
                  <a:pt x="4501" y="164891"/>
                  <a:pt x="1954" y="160669"/>
                </a:cubicBezTo>
                <a:cubicBezTo>
                  <a:pt x="-593" y="156447"/>
                  <a:pt x="-663" y="151214"/>
                  <a:pt x="1675" y="146887"/>
                </a:cubicBezTo>
                <a:lnTo>
                  <a:pt x="77037" y="7327"/>
                </a:lnTo>
                <a:cubicBezTo>
                  <a:pt x="79480" y="2826"/>
                  <a:pt x="84190" y="0"/>
                  <a:pt x="89319" y="0"/>
                </a:cubicBezTo>
                <a:close/>
                <a:moveTo>
                  <a:pt x="89319" y="58615"/>
                </a:moveTo>
                <a:cubicBezTo>
                  <a:pt x="84678" y="58615"/>
                  <a:pt x="80945" y="62349"/>
                  <a:pt x="80945" y="66989"/>
                </a:cubicBezTo>
                <a:lnTo>
                  <a:pt x="80945" y="106066"/>
                </a:lnTo>
                <a:cubicBezTo>
                  <a:pt x="80945" y="110706"/>
                  <a:pt x="84678" y="114440"/>
                  <a:pt x="89319" y="114440"/>
                </a:cubicBezTo>
                <a:cubicBezTo>
                  <a:pt x="93959" y="114440"/>
                  <a:pt x="97692" y="110706"/>
                  <a:pt x="97692" y="106066"/>
                </a:cubicBezTo>
                <a:lnTo>
                  <a:pt x="97692" y="66989"/>
                </a:lnTo>
                <a:cubicBezTo>
                  <a:pt x="97692" y="62349"/>
                  <a:pt x="93959" y="58615"/>
                  <a:pt x="89319" y="58615"/>
                </a:cubicBezTo>
                <a:close/>
                <a:moveTo>
                  <a:pt x="98634" y="133978"/>
                </a:moveTo>
                <a:cubicBezTo>
                  <a:pt x="98846" y="130520"/>
                  <a:pt x="97122" y="127230"/>
                  <a:pt x="94158" y="125437"/>
                </a:cubicBezTo>
                <a:cubicBezTo>
                  <a:pt x="91193" y="123644"/>
                  <a:pt x="87479" y="123644"/>
                  <a:pt x="84515" y="125437"/>
                </a:cubicBezTo>
                <a:cubicBezTo>
                  <a:pt x="81550" y="127230"/>
                  <a:pt x="79826" y="130520"/>
                  <a:pt x="80038" y="133978"/>
                </a:cubicBezTo>
                <a:cubicBezTo>
                  <a:pt x="79826" y="137436"/>
                  <a:pt x="81550" y="140726"/>
                  <a:pt x="84515" y="142519"/>
                </a:cubicBezTo>
                <a:cubicBezTo>
                  <a:pt x="87479" y="144312"/>
                  <a:pt x="91193" y="144312"/>
                  <a:pt x="94158" y="142519"/>
                </a:cubicBezTo>
                <a:cubicBezTo>
                  <a:pt x="97122" y="140726"/>
                  <a:pt x="98846" y="137436"/>
                  <a:pt x="98634" y="133978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4" name="Text 22"/>
          <p:cNvSpPr/>
          <p:nvPr/>
        </p:nvSpPr>
        <p:spPr>
          <a:xfrm>
            <a:off x="902119" y="4823209"/>
            <a:ext cx="1089688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ความท้าทาย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85037" y="5287666"/>
            <a:ext cx="107182" cy="107182"/>
          </a:xfrm>
          <a:custGeom>
            <a:avLst/>
            <a:gdLst/>
            <a:ahLst/>
            <a:cxnLst/>
            <a:rect l="l" t="t" r="r" b="b"/>
            <a:pathLst>
              <a:path w="107182" h="107182">
                <a:moveTo>
                  <a:pt x="0" y="53591"/>
                </a:moveTo>
                <a:cubicBezTo>
                  <a:pt x="0" y="24013"/>
                  <a:pt x="24013" y="0"/>
                  <a:pt x="53591" y="0"/>
                </a:cubicBezTo>
                <a:cubicBezTo>
                  <a:pt x="83169" y="0"/>
                  <a:pt x="107182" y="24013"/>
                  <a:pt x="107182" y="53591"/>
                </a:cubicBezTo>
                <a:cubicBezTo>
                  <a:pt x="107182" y="83169"/>
                  <a:pt x="83169" y="107182"/>
                  <a:pt x="53591" y="107182"/>
                </a:cubicBezTo>
                <a:cubicBezTo>
                  <a:pt x="24013" y="107182"/>
                  <a:pt x="0" y="83169"/>
                  <a:pt x="0" y="5359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6" name="Text 24"/>
          <p:cNvSpPr/>
          <p:nvPr/>
        </p:nvSpPr>
        <p:spPr>
          <a:xfrm>
            <a:off x="777073" y="5216211"/>
            <a:ext cx="1884624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ไม่สามารถแก้ปัญหาแยกส่วนได้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85037" y="5609213"/>
            <a:ext cx="107182" cy="107182"/>
          </a:xfrm>
          <a:custGeom>
            <a:avLst/>
            <a:gdLst/>
            <a:ahLst/>
            <a:cxnLst/>
            <a:rect l="l" t="t" r="r" b="b"/>
            <a:pathLst>
              <a:path w="107182" h="107182">
                <a:moveTo>
                  <a:pt x="0" y="53591"/>
                </a:moveTo>
                <a:cubicBezTo>
                  <a:pt x="0" y="24013"/>
                  <a:pt x="24013" y="0"/>
                  <a:pt x="53591" y="0"/>
                </a:cubicBezTo>
                <a:cubicBezTo>
                  <a:pt x="83169" y="0"/>
                  <a:pt x="107182" y="24013"/>
                  <a:pt x="107182" y="53591"/>
                </a:cubicBezTo>
                <a:cubicBezTo>
                  <a:pt x="107182" y="83169"/>
                  <a:pt x="83169" y="107182"/>
                  <a:pt x="53591" y="107182"/>
                </a:cubicBezTo>
                <a:cubicBezTo>
                  <a:pt x="24013" y="107182"/>
                  <a:pt x="0" y="83169"/>
                  <a:pt x="0" y="5359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8" name="Text 26"/>
          <p:cNvSpPr/>
          <p:nvPr/>
        </p:nvSpPr>
        <p:spPr>
          <a:xfrm>
            <a:off x="777073" y="5537758"/>
            <a:ext cx="1446963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ผลข้างเคียงที่ไม่คาดคิด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85037" y="5930760"/>
            <a:ext cx="107182" cy="107182"/>
          </a:xfrm>
          <a:custGeom>
            <a:avLst/>
            <a:gdLst/>
            <a:ahLst/>
            <a:cxnLst/>
            <a:rect l="l" t="t" r="r" b="b"/>
            <a:pathLst>
              <a:path w="107182" h="107182">
                <a:moveTo>
                  <a:pt x="0" y="53591"/>
                </a:moveTo>
                <a:cubicBezTo>
                  <a:pt x="0" y="24013"/>
                  <a:pt x="24013" y="0"/>
                  <a:pt x="53591" y="0"/>
                </a:cubicBezTo>
                <a:cubicBezTo>
                  <a:pt x="83169" y="0"/>
                  <a:pt x="107182" y="24013"/>
                  <a:pt x="107182" y="53591"/>
                </a:cubicBezTo>
                <a:cubicBezTo>
                  <a:pt x="107182" y="83169"/>
                  <a:pt x="83169" y="107182"/>
                  <a:pt x="53591" y="107182"/>
                </a:cubicBezTo>
                <a:cubicBezTo>
                  <a:pt x="24013" y="107182"/>
                  <a:pt x="0" y="83169"/>
                  <a:pt x="0" y="5359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0" name="Text 28"/>
          <p:cNvSpPr/>
          <p:nvPr/>
        </p:nvSpPr>
        <p:spPr>
          <a:xfrm>
            <a:off x="777073" y="5859305"/>
            <a:ext cx="1473758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ความล่าช้าในการเห็นผล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204634" y="4608844"/>
            <a:ext cx="5636009" cy="1679191"/>
          </a:xfrm>
          <a:custGeom>
            <a:avLst/>
            <a:gdLst/>
            <a:ahLst/>
            <a:cxnLst/>
            <a:rect l="l" t="t" r="r" b="b"/>
            <a:pathLst>
              <a:path w="5636009" h="1679191">
                <a:moveTo>
                  <a:pt x="142916" y="0"/>
                </a:moveTo>
                <a:lnTo>
                  <a:pt x="5493093" y="0"/>
                </a:lnTo>
                <a:cubicBezTo>
                  <a:pt x="5572023" y="0"/>
                  <a:pt x="5636009" y="63986"/>
                  <a:pt x="5636009" y="142916"/>
                </a:cubicBezTo>
                <a:lnTo>
                  <a:pt x="5636009" y="1536275"/>
                </a:lnTo>
                <a:cubicBezTo>
                  <a:pt x="5636009" y="1615206"/>
                  <a:pt x="5572023" y="1679191"/>
                  <a:pt x="5493093" y="1679191"/>
                </a:cubicBezTo>
                <a:lnTo>
                  <a:pt x="142916" y="1679191"/>
                </a:lnTo>
                <a:cubicBezTo>
                  <a:pt x="63986" y="1679191"/>
                  <a:pt x="0" y="1615206"/>
                  <a:pt x="0" y="1536275"/>
                </a:cubicBezTo>
                <a:lnTo>
                  <a:pt x="0" y="142916"/>
                </a:lnTo>
                <a:cubicBezTo>
                  <a:pt x="0" y="64038"/>
                  <a:pt x="64038" y="0"/>
                  <a:pt x="14291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7182" dist="17864" dir="5400000">
              <a:srgbClr val="000000">
                <a:alpha val="5098"/>
              </a:srgbClr>
            </a:outerShdw>
          </a:effectLst>
        </p:spPr>
      </p:sp>
      <p:sp>
        <p:nvSpPr>
          <p:cNvPr id="32" name="Shape 30"/>
          <p:cNvSpPr/>
          <p:nvPr/>
        </p:nvSpPr>
        <p:spPr>
          <a:xfrm>
            <a:off x="6463658" y="4858936"/>
            <a:ext cx="133978" cy="178637"/>
          </a:xfrm>
          <a:custGeom>
            <a:avLst/>
            <a:gdLst/>
            <a:ahLst/>
            <a:cxnLst/>
            <a:rect l="l" t="t" r="r" b="b"/>
            <a:pathLst>
              <a:path w="133978" h="178637">
                <a:moveTo>
                  <a:pt x="102193" y="133978"/>
                </a:moveTo>
                <a:cubicBezTo>
                  <a:pt x="104740" y="126198"/>
                  <a:pt x="109834" y="119150"/>
                  <a:pt x="115591" y="113079"/>
                </a:cubicBezTo>
                <a:cubicBezTo>
                  <a:pt x="127000" y="101077"/>
                  <a:pt x="133978" y="84853"/>
                  <a:pt x="133978" y="66989"/>
                </a:cubicBezTo>
                <a:cubicBezTo>
                  <a:pt x="133978" y="30005"/>
                  <a:pt x="103973" y="0"/>
                  <a:pt x="66989" y="0"/>
                </a:cubicBezTo>
                <a:cubicBezTo>
                  <a:pt x="30005" y="0"/>
                  <a:pt x="0" y="30005"/>
                  <a:pt x="0" y="66989"/>
                </a:cubicBezTo>
                <a:cubicBezTo>
                  <a:pt x="0" y="84853"/>
                  <a:pt x="6978" y="101077"/>
                  <a:pt x="18387" y="113079"/>
                </a:cubicBezTo>
                <a:cubicBezTo>
                  <a:pt x="24144" y="119150"/>
                  <a:pt x="29273" y="126198"/>
                  <a:pt x="31785" y="133978"/>
                </a:cubicBezTo>
                <a:lnTo>
                  <a:pt x="102158" y="133978"/>
                </a:lnTo>
                <a:close/>
                <a:moveTo>
                  <a:pt x="100484" y="150725"/>
                </a:moveTo>
                <a:lnTo>
                  <a:pt x="33495" y="150725"/>
                </a:lnTo>
                <a:lnTo>
                  <a:pt x="33495" y="156308"/>
                </a:lnTo>
                <a:cubicBezTo>
                  <a:pt x="33495" y="171729"/>
                  <a:pt x="45985" y="184220"/>
                  <a:pt x="61407" y="184220"/>
                </a:cubicBezTo>
                <a:lnTo>
                  <a:pt x="72571" y="184220"/>
                </a:lnTo>
                <a:cubicBezTo>
                  <a:pt x="87993" y="184220"/>
                  <a:pt x="100484" y="171729"/>
                  <a:pt x="100484" y="156308"/>
                </a:cubicBezTo>
                <a:lnTo>
                  <a:pt x="100484" y="150725"/>
                </a:lnTo>
                <a:close/>
                <a:moveTo>
                  <a:pt x="64198" y="39077"/>
                </a:moveTo>
                <a:cubicBezTo>
                  <a:pt x="50312" y="39077"/>
                  <a:pt x="39077" y="50312"/>
                  <a:pt x="39077" y="64198"/>
                </a:cubicBezTo>
                <a:cubicBezTo>
                  <a:pt x="39077" y="68838"/>
                  <a:pt x="35344" y="72571"/>
                  <a:pt x="30703" y="72571"/>
                </a:cubicBezTo>
                <a:cubicBezTo>
                  <a:pt x="26063" y="72571"/>
                  <a:pt x="22330" y="68838"/>
                  <a:pt x="22330" y="64198"/>
                </a:cubicBezTo>
                <a:cubicBezTo>
                  <a:pt x="22330" y="41066"/>
                  <a:pt x="41066" y="22330"/>
                  <a:pt x="64198" y="22330"/>
                </a:cubicBezTo>
                <a:cubicBezTo>
                  <a:pt x="68838" y="22330"/>
                  <a:pt x="72571" y="26063"/>
                  <a:pt x="72571" y="30703"/>
                </a:cubicBezTo>
                <a:cubicBezTo>
                  <a:pt x="72571" y="35344"/>
                  <a:pt x="68838" y="39077"/>
                  <a:pt x="64198" y="3907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3" name="Text 31"/>
          <p:cNvSpPr/>
          <p:nvPr/>
        </p:nvSpPr>
        <p:spPr>
          <a:xfrm>
            <a:off x="6749478" y="4823209"/>
            <a:ext cx="1500554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แนวทางการแก้ไข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45795" y="5251938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121362" y="19566"/>
                </a:moveTo>
                <a:cubicBezTo>
                  <a:pt x="125353" y="22469"/>
                  <a:pt x="126246" y="28052"/>
                  <a:pt x="123344" y="32043"/>
                </a:cubicBezTo>
                <a:lnTo>
                  <a:pt x="51889" y="130294"/>
                </a:lnTo>
                <a:cubicBezTo>
                  <a:pt x="50353" y="132415"/>
                  <a:pt x="47981" y="133727"/>
                  <a:pt x="45357" y="133950"/>
                </a:cubicBezTo>
                <a:cubicBezTo>
                  <a:pt x="42733" y="134173"/>
                  <a:pt x="40193" y="133196"/>
                  <a:pt x="38351" y="131354"/>
                </a:cubicBezTo>
                <a:lnTo>
                  <a:pt x="2624" y="95627"/>
                </a:lnTo>
                <a:cubicBezTo>
                  <a:pt x="-865" y="92138"/>
                  <a:pt x="-865" y="86472"/>
                  <a:pt x="2624" y="82983"/>
                </a:cubicBezTo>
                <a:cubicBezTo>
                  <a:pt x="6113" y="79494"/>
                  <a:pt x="11779" y="79494"/>
                  <a:pt x="15268" y="82983"/>
                </a:cubicBezTo>
                <a:lnTo>
                  <a:pt x="43599" y="111313"/>
                </a:lnTo>
                <a:lnTo>
                  <a:pt x="108913" y="21520"/>
                </a:lnTo>
                <a:cubicBezTo>
                  <a:pt x="111816" y="17529"/>
                  <a:pt x="117398" y="16636"/>
                  <a:pt x="121390" y="19538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5" name="Text 33"/>
          <p:cNvSpPr/>
          <p:nvPr/>
        </p:nvSpPr>
        <p:spPr>
          <a:xfrm>
            <a:off x="6669091" y="5216211"/>
            <a:ext cx="2063262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มองภาพรวมระบบ (Holistic View)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445795" y="5573486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121362" y="19566"/>
                </a:moveTo>
                <a:cubicBezTo>
                  <a:pt x="125353" y="22469"/>
                  <a:pt x="126246" y="28052"/>
                  <a:pt x="123344" y="32043"/>
                </a:cubicBezTo>
                <a:lnTo>
                  <a:pt x="51889" y="130294"/>
                </a:lnTo>
                <a:cubicBezTo>
                  <a:pt x="50353" y="132415"/>
                  <a:pt x="47981" y="133727"/>
                  <a:pt x="45357" y="133950"/>
                </a:cubicBezTo>
                <a:cubicBezTo>
                  <a:pt x="42733" y="134173"/>
                  <a:pt x="40193" y="133196"/>
                  <a:pt x="38351" y="131354"/>
                </a:cubicBezTo>
                <a:lnTo>
                  <a:pt x="2624" y="95627"/>
                </a:lnTo>
                <a:cubicBezTo>
                  <a:pt x="-865" y="92138"/>
                  <a:pt x="-865" y="86472"/>
                  <a:pt x="2624" y="82983"/>
                </a:cubicBezTo>
                <a:cubicBezTo>
                  <a:pt x="6113" y="79494"/>
                  <a:pt x="11779" y="79494"/>
                  <a:pt x="15268" y="82983"/>
                </a:cubicBezTo>
                <a:lnTo>
                  <a:pt x="43599" y="111313"/>
                </a:lnTo>
                <a:lnTo>
                  <a:pt x="108913" y="21520"/>
                </a:lnTo>
                <a:cubicBezTo>
                  <a:pt x="111816" y="17529"/>
                  <a:pt x="117398" y="16636"/>
                  <a:pt x="121390" y="19538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7" name="Text 35"/>
          <p:cNvSpPr/>
          <p:nvPr/>
        </p:nvSpPr>
        <p:spPr>
          <a:xfrm>
            <a:off x="6669091" y="5537758"/>
            <a:ext cx="1661327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พิจารณาผลกระทบหลายมิติ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45795" y="5895033"/>
            <a:ext cx="125046" cy="142910"/>
          </a:xfrm>
          <a:custGeom>
            <a:avLst/>
            <a:gdLst/>
            <a:ahLst/>
            <a:cxnLst/>
            <a:rect l="l" t="t" r="r" b="b"/>
            <a:pathLst>
              <a:path w="125046" h="142910">
                <a:moveTo>
                  <a:pt x="121362" y="19566"/>
                </a:moveTo>
                <a:cubicBezTo>
                  <a:pt x="125353" y="22469"/>
                  <a:pt x="126246" y="28052"/>
                  <a:pt x="123344" y="32043"/>
                </a:cubicBezTo>
                <a:lnTo>
                  <a:pt x="51889" y="130294"/>
                </a:lnTo>
                <a:cubicBezTo>
                  <a:pt x="50353" y="132415"/>
                  <a:pt x="47981" y="133727"/>
                  <a:pt x="45357" y="133950"/>
                </a:cubicBezTo>
                <a:cubicBezTo>
                  <a:pt x="42733" y="134173"/>
                  <a:pt x="40193" y="133196"/>
                  <a:pt x="38351" y="131354"/>
                </a:cubicBezTo>
                <a:lnTo>
                  <a:pt x="2624" y="95627"/>
                </a:lnTo>
                <a:cubicBezTo>
                  <a:pt x="-865" y="92138"/>
                  <a:pt x="-865" y="86472"/>
                  <a:pt x="2624" y="82983"/>
                </a:cubicBezTo>
                <a:cubicBezTo>
                  <a:pt x="6113" y="79494"/>
                  <a:pt x="11779" y="79494"/>
                  <a:pt x="15268" y="82983"/>
                </a:cubicBezTo>
                <a:lnTo>
                  <a:pt x="43599" y="111313"/>
                </a:lnTo>
                <a:lnTo>
                  <a:pt x="108913" y="21520"/>
                </a:lnTo>
                <a:cubicBezTo>
                  <a:pt x="111816" y="17529"/>
                  <a:pt x="117398" y="16636"/>
                  <a:pt x="121390" y="19538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9" name="Text 37"/>
          <p:cNvSpPr/>
          <p:nvPr/>
        </p:nvSpPr>
        <p:spPr>
          <a:xfrm>
            <a:off x="6669091" y="5859305"/>
            <a:ext cx="1795305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ระบุจุด leverage ที่มีผลสูงสุด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57275" y="6430945"/>
            <a:ext cx="11477451" cy="428730"/>
          </a:xfrm>
          <a:custGeom>
            <a:avLst/>
            <a:gdLst/>
            <a:ahLst/>
            <a:cxnLst/>
            <a:rect l="l" t="t" r="r" b="b"/>
            <a:pathLst>
              <a:path w="11477451" h="428730">
                <a:moveTo>
                  <a:pt x="107182" y="0"/>
                </a:moveTo>
                <a:lnTo>
                  <a:pt x="11370268" y="0"/>
                </a:lnTo>
                <a:cubicBezTo>
                  <a:pt x="11429463" y="0"/>
                  <a:pt x="11477451" y="47987"/>
                  <a:pt x="11477451" y="107182"/>
                </a:cubicBezTo>
                <a:lnTo>
                  <a:pt x="11477451" y="321547"/>
                </a:lnTo>
                <a:cubicBezTo>
                  <a:pt x="11477451" y="380742"/>
                  <a:pt x="11429463" y="428730"/>
                  <a:pt x="11370268" y="428730"/>
                </a:cubicBezTo>
                <a:lnTo>
                  <a:pt x="107182" y="428730"/>
                </a:lnTo>
                <a:cubicBezTo>
                  <a:pt x="47987" y="428730"/>
                  <a:pt x="0" y="380742"/>
                  <a:pt x="0" y="321547"/>
                </a:cubicBezTo>
                <a:lnTo>
                  <a:pt x="0" y="107182"/>
                </a:lnTo>
                <a:cubicBezTo>
                  <a:pt x="0" y="48027"/>
                  <a:pt x="48027" y="0"/>
                  <a:pt x="107182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535912" y="6538127"/>
            <a:ext cx="11191631" cy="214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2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ที่มา:</a:t>
            </a:r>
            <a:pPr>
              <a:lnSpc>
                <a:spcPct val="120000"/>
              </a:lnSpc>
            </a:pPr>
            <a:r>
              <a:rPr lang="en-US" sz="112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WHO Alliance for Health Policy and Systems Research - "Systems Thinking for Health Systems Strengthening" (2009)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878" y="376878"/>
            <a:ext cx="11513620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spc="59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COMPLEXITY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6878" y="678380"/>
            <a:ext cx="11664371" cy="4522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6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Complex Adaptive System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6878" y="1243697"/>
            <a:ext cx="11532464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การเข้าใจว่า intervention มีผลต่อหลายส่วน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6878" y="1733638"/>
            <a:ext cx="5568371" cy="4522535"/>
          </a:xfrm>
          <a:custGeom>
            <a:avLst/>
            <a:gdLst/>
            <a:ahLst/>
            <a:cxnLst/>
            <a:rect l="l" t="t" r="r" b="b"/>
            <a:pathLst>
              <a:path w="5568371" h="4522535">
                <a:moveTo>
                  <a:pt x="226127" y="0"/>
                </a:moveTo>
                <a:lnTo>
                  <a:pt x="5342244" y="0"/>
                </a:lnTo>
                <a:cubicBezTo>
                  <a:pt x="5467131" y="0"/>
                  <a:pt x="5568371" y="101240"/>
                  <a:pt x="5568371" y="226127"/>
                </a:cubicBezTo>
                <a:lnTo>
                  <a:pt x="5568371" y="4296408"/>
                </a:lnTo>
                <a:cubicBezTo>
                  <a:pt x="5568371" y="4421294"/>
                  <a:pt x="5467131" y="4522535"/>
                  <a:pt x="5342244" y="4522535"/>
                </a:cubicBezTo>
                <a:lnTo>
                  <a:pt x="226127" y="4522535"/>
                </a:lnTo>
                <a:cubicBezTo>
                  <a:pt x="101240" y="4522535"/>
                  <a:pt x="0" y="4421294"/>
                  <a:pt x="0" y="4296408"/>
                </a:cubicBezTo>
                <a:lnTo>
                  <a:pt x="0" y="226127"/>
                </a:lnTo>
                <a:cubicBezTo>
                  <a:pt x="0" y="101240"/>
                  <a:pt x="101240" y="0"/>
                  <a:pt x="22612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88439" dist="37688" dir="5400000">
              <a:srgbClr val="000000">
                <a:alpha val="5882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2709281" y="2035141"/>
            <a:ext cx="904507" cy="904507"/>
          </a:xfrm>
          <a:custGeom>
            <a:avLst/>
            <a:gdLst/>
            <a:ahLst/>
            <a:cxnLst/>
            <a:rect l="l" t="t" r="r" b="b"/>
            <a:pathLst>
              <a:path w="904507" h="904507">
                <a:moveTo>
                  <a:pt x="452253" y="0"/>
                </a:moveTo>
                <a:lnTo>
                  <a:pt x="452253" y="0"/>
                </a:lnTo>
                <a:cubicBezTo>
                  <a:pt x="702026" y="0"/>
                  <a:pt x="904507" y="202481"/>
                  <a:pt x="904507" y="452253"/>
                </a:cubicBezTo>
                <a:lnTo>
                  <a:pt x="904507" y="452253"/>
                </a:lnTo>
                <a:cubicBezTo>
                  <a:pt x="904507" y="702026"/>
                  <a:pt x="702026" y="904507"/>
                  <a:pt x="452253" y="904507"/>
                </a:cubicBezTo>
                <a:lnTo>
                  <a:pt x="452253" y="904507"/>
                </a:lnTo>
                <a:cubicBezTo>
                  <a:pt x="202481" y="904507"/>
                  <a:pt x="0" y="702026"/>
                  <a:pt x="0" y="452253"/>
                </a:cubicBezTo>
                <a:lnTo>
                  <a:pt x="0" y="452253"/>
                </a:lnTo>
                <a:cubicBezTo>
                  <a:pt x="0" y="202481"/>
                  <a:pt x="202481" y="0"/>
                  <a:pt x="452253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2949541" y="2317799"/>
            <a:ext cx="423988" cy="339190"/>
          </a:xfrm>
          <a:custGeom>
            <a:avLst/>
            <a:gdLst/>
            <a:ahLst/>
            <a:cxnLst/>
            <a:rect l="l" t="t" r="r" b="b"/>
            <a:pathLst>
              <a:path w="423988" h="339190">
                <a:moveTo>
                  <a:pt x="275526" y="139452"/>
                </a:moveTo>
                <a:cubicBezTo>
                  <a:pt x="283608" y="137266"/>
                  <a:pt x="292088" y="141108"/>
                  <a:pt x="295731" y="148594"/>
                </a:cubicBezTo>
                <a:lnTo>
                  <a:pt x="308054" y="173504"/>
                </a:lnTo>
                <a:cubicBezTo>
                  <a:pt x="314877" y="174431"/>
                  <a:pt x="321568" y="176286"/>
                  <a:pt x="327862" y="178870"/>
                </a:cubicBezTo>
                <a:lnTo>
                  <a:pt x="351049" y="163434"/>
                </a:lnTo>
                <a:cubicBezTo>
                  <a:pt x="358005" y="158797"/>
                  <a:pt x="367213" y="159724"/>
                  <a:pt x="373109" y="165620"/>
                </a:cubicBezTo>
                <a:lnTo>
                  <a:pt x="385829" y="178340"/>
                </a:lnTo>
                <a:cubicBezTo>
                  <a:pt x="391725" y="184236"/>
                  <a:pt x="392652" y="193511"/>
                  <a:pt x="388015" y="200400"/>
                </a:cubicBezTo>
                <a:lnTo>
                  <a:pt x="372579" y="223521"/>
                </a:lnTo>
                <a:cubicBezTo>
                  <a:pt x="373838" y="226635"/>
                  <a:pt x="374964" y="229881"/>
                  <a:pt x="375892" y="233259"/>
                </a:cubicBezTo>
                <a:cubicBezTo>
                  <a:pt x="376819" y="236638"/>
                  <a:pt x="377415" y="239951"/>
                  <a:pt x="377879" y="243329"/>
                </a:cubicBezTo>
                <a:lnTo>
                  <a:pt x="402855" y="255651"/>
                </a:lnTo>
                <a:cubicBezTo>
                  <a:pt x="410341" y="259361"/>
                  <a:pt x="414183" y="267841"/>
                  <a:pt x="411997" y="275857"/>
                </a:cubicBezTo>
                <a:lnTo>
                  <a:pt x="407359" y="293214"/>
                </a:lnTo>
                <a:cubicBezTo>
                  <a:pt x="405173" y="301230"/>
                  <a:pt x="397687" y="306662"/>
                  <a:pt x="389340" y="306132"/>
                </a:cubicBezTo>
                <a:lnTo>
                  <a:pt x="361516" y="304344"/>
                </a:lnTo>
                <a:cubicBezTo>
                  <a:pt x="357342" y="309710"/>
                  <a:pt x="352506" y="314678"/>
                  <a:pt x="347007" y="318918"/>
                </a:cubicBezTo>
                <a:lnTo>
                  <a:pt x="348796" y="346676"/>
                </a:lnTo>
                <a:cubicBezTo>
                  <a:pt x="349326" y="355023"/>
                  <a:pt x="343894" y="362576"/>
                  <a:pt x="335878" y="364696"/>
                </a:cubicBezTo>
                <a:lnTo>
                  <a:pt x="318521" y="369333"/>
                </a:lnTo>
                <a:cubicBezTo>
                  <a:pt x="310438" y="371519"/>
                  <a:pt x="302025" y="367677"/>
                  <a:pt x="298315" y="360191"/>
                </a:cubicBezTo>
                <a:lnTo>
                  <a:pt x="285993" y="335281"/>
                </a:lnTo>
                <a:cubicBezTo>
                  <a:pt x="279169" y="334354"/>
                  <a:pt x="272478" y="332499"/>
                  <a:pt x="266185" y="329915"/>
                </a:cubicBezTo>
                <a:lnTo>
                  <a:pt x="242998" y="345351"/>
                </a:lnTo>
                <a:cubicBezTo>
                  <a:pt x="236042" y="349989"/>
                  <a:pt x="226833" y="349061"/>
                  <a:pt x="220937" y="343165"/>
                </a:cubicBezTo>
                <a:lnTo>
                  <a:pt x="208218" y="330445"/>
                </a:lnTo>
                <a:cubicBezTo>
                  <a:pt x="202322" y="324549"/>
                  <a:pt x="201394" y="315341"/>
                  <a:pt x="206031" y="308385"/>
                </a:cubicBezTo>
                <a:lnTo>
                  <a:pt x="221467" y="285198"/>
                </a:lnTo>
                <a:cubicBezTo>
                  <a:pt x="220209" y="282084"/>
                  <a:pt x="219082" y="278838"/>
                  <a:pt x="218155" y="275459"/>
                </a:cubicBezTo>
                <a:cubicBezTo>
                  <a:pt x="217227" y="272081"/>
                  <a:pt x="216631" y="268702"/>
                  <a:pt x="216167" y="265390"/>
                </a:cubicBezTo>
                <a:lnTo>
                  <a:pt x="191192" y="253068"/>
                </a:lnTo>
                <a:cubicBezTo>
                  <a:pt x="183706" y="249358"/>
                  <a:pt x="179930" y="240878"/>
                  <a:pt x="182050" y="232862"/>
                </a:cubicBezTo>
                <a:lnTo>
                  <a:pt x="186687" y="215505"/>
                </a:lnTo>
                <a:cubicBezTo>
                  <a:pt x="188873" y="207489"/>
                  <a:pt x="196359" y="202057"/>
                  <a:pt x="204707" y="202587"/>
                </a:cubicBezTo>
                <a:lnTo>
                  <a:pt x="232464" y="204375"/>
                </a:lnTo>
                <a:cubicBezTo>
                  <a:pt x="236638" y="199009"/>
                  <a:pt x="241474" y="194041"/>
                  <a:pt x="246973" y="189801"/>
                </a:cubicBezTo>
                <a:lnTo>
                  <a:pt x="245184" y="162109"/>
                </a:lnTo>
                <a:cubicBezTo>
                  <a:pt x="244654" y="153762"/>
                  <a:pt x="250086" y="146209"/>
                  <a:pt x="258102" y="144090"/>
                </a:cubicBezTo>
                <a:lnTo>
                  <a:pt x="275459" y="139452"/>
                </a:lnTo>
                <a:close/>
                <a:moveTo>
                  <a:pt x="297056" y="225243"/>
                </a:moveTo>
                <a:cubicBezTo>
                  <a:pt x="280968" y="225262"/>
                  <a:pt x="267922" y="238338"/>
                  <a:pt x="267940" y="254426"/>
                </a:cubicBezTo>
                <a:cubicBezTo>
                  <a:pt x="267959" y="270514"/>
                  <a:pt x="281035" y="283560"/>
                  <a:pt x="297123" y="283542"/>
                </a:cubicBezTo>
                <a:cubicBezTo>
                  <a:pt x="313210" y="283523"/>
                  <a:pt x="326257" y="270447"/>
                  <a:pt x="326239" y="254359"/>
                </a:cubicBezTo>
                <a:cubicBezTo>
                  <a:pt x="326220" y="238272"/>
                  <a:pt x="313144" y="225225"/>
                  <a:pt x="297056" y="225243"/>
                </a:cubicBezTo>
                <a:close/>
                <a:moveTo>
                  <a:pt x="148992" y="-30143"/>
                </a:moveTo>
                <a:lnTo>
                  <a:pt x="166349" y="-25506"/>
                </a:lnTo>
                <a:cubicBezTo>
                  <a:pt x="174365" y="-23319"/>
                  <a:pt x="179797" y="-15767"/>
                  <a:pt x="179267" y="-7486"/>
                </a:cubicBezTo>
                <a:lnTo>
                  <a:pt x="177479" y="20206"/>
                </a:lnTo>
                <a:cubicBezTo>
                  <a:pt x="182977" y="24446"/>
                  <a:pt x="187813" y="29348"/>
                  <a:pt x="191987" y="34780"/>
                </a:cubicBezTo>
                <a:lnTo>
                  <a:pt x="219811" y="32992"/>
                </a:lnTo>
                <a:cubicBezTo>
                  <a:pt x="228092" y="32462"/>
                  <a:pt x="235644" y="37894"/>
                  <a:pt x="237831" y="45910"/>
                </a:cubicBezTo>
                <a:lnTo>
                  <a:pt x="242468" y="63267"/>
                </a:lnTo>
                <a:cubicBezTo>
                  <a:pt x="244588" y="71283"/>
                  <a:pt x="240812" y="79763"/>
                  <a:pt x="233326" y="83473"/>
                </a:cubicBezTo>
                <a:lnTo>
                  <a:pt x="208350" y="95795"/>
                </a:lnTo>
                <a:cubicBezTo>
                  <a:pt x="207886" y="99173"/>
                  <a:pt x="207224" y="102552"/>
                  <a:pt x="206363" y="105864"/>
                </a:cubicBezTo>
                <a:cubicBezTo>
                  <a:pt x="205502" y="109177"/>
                  <a:pt x="204309" y="112489"/>
                  <a:pt x="203050" y="115603"/>
                </a:cubicBezTo>
                <a:lnTo>
                  <a:pt x="218486" y="138790"/>
                </a:lnTo>
                <a:cubicBezTo>
                  <a:pt x="223123" y="145746"/>
                  <a:pt x="222196" y="154954"/>
                  <a:pt x="216300" y="160850"/>
                </a:cubicBezTo>
                <a:lnTo>
                  <a:pt x="203580" y="173570"/>
                </a:lnTo>
                <a:cubicBezTo>
                  <a:pt x="197684" y="179466"/>
                  <a:pt x="188476" y="180393"/>
                  <a:pt x="181520" y="175756"/>
                </a:cubicBezTo>
                <a:lnTo>
                  <a:pt x="158333" y="160320"/>
                </a:lnTo>
                <a:cubicBezTo>
                  <a:pt x="152039" y="162904"/>
                  <a:pt x="145348" y="164759"/>
                  <a:pt x="138525" y="165686"/>
                </a:cubicBezTo>
                <a:lnTo>
                  <a:pt x="126203" y="190596"/>
                </a:lnTo>
                <a:cubicBezTo>
                  <a:pt x="122493" y="198082"/>
                  <a:pt x="114013" y="201858"/>
                  <a:pt x="105997" y="199738"/>
                </a:cubicBezTo>
                <a:lnTo>
                  <a:pt x="88640" y="195101"/>
                </a:lnTo>
                <a:cubicBezTo>
                  <a:pt x="80558" y="192914"/>
                  <a:pt x="75192" y="185362"/>
                  <a:pt x="75722" y="177081"/>
                </a:cubicBezTo>
                <a:lnTo>
                  <a:pt x="77510" y="149323"/>
                </a:lnTo>
                <a:cubicBezTo>
                  <a:pt x="72012" y="145083"/>
                  <a:pt x="67176" y="140181"/>
                  <a:pt x="63002" y="134749"/>
                </a:cubicBezTo>
                <a:lnTo>
                  <a:pt x="35178" y="136537"/>
                </a:lnTo>
                <a:cubicBezTo>
                  <a:pt x="26897" y="137067"/>
                  <a:pt x="19344" y="131635"/>
                  <a:pt x="17158" y="123619"/>
                </a:cubicBezTo>
                <a:lnTo>
                  <a:pt x="12521" y="106262"/>
                </a:lnTo>
                <a:cubicBezTo>
                  <a:pt x="10401" y="98246"/>
                  <a:pt x="14177" y="89766"/>
                  <a:pt x="21663" y="86056"/>
                </a:cubicBezTo>
                <a:lnTo>
                  <a:pt x="46639" y="73734"/>
                </a:lnTo>
                <a:cubicBezTo>
                  <a:pt x="47102" y="70355"/>
                  <a:pt x="47765" y="67043"/>
                  <a:pt x="48626" y="63664"/>
                </a:cubicBezTo>
                <a:cubicBezTo>
                  <a:pt x="49554" y="60286"/>
                  <a:pt x="50614" y="57040"/>
                  <a:pt x="51938" y="53926"/>
                </a:cubicBezTo>
                <a:lnTo>
                  <a:pt x="36503" y="30805"/>
                </a:lnTo>
                <a:cubicBezTo>
                  <a:pt x="31865" y="23849"/>
                  <a:pt x="32793" y="14641"/>
                  <a:pt x="38689" y="8745"/>
                </a:cubicBezTo>
                <a:lnTo>
                  <a:pt x="51409" y="-3975"/>
                </a:lnTo>
                <a:cubicBezTo>
                  <a:pt x="57305" y="-9871"/>
                  <a:pt x="66513" y="-10798"/>
                  <a:pt x="73469" y="-6161"/>
                </a:cubicBezTo>
                <a:lnTo>
                  <a:pt x="96656" y="9275"/>
                </a:lnTo>
                <a:cubicBezTo>
                  <a:pt x="102949" y="6691"/>
                  <a:pt x="109641" y="4836"/>
                  <a:pt x="116464" y="3909"/>
                </a:cubicBezTo>
                <a:lnTo>
                  <a:pt x="128786" y="-21001"/>
                </a:lnTo>
                <a:cubicBezTo>
                  <a:pt x="132496" y="-28487"/>
                  <a:pt x="140910" y="-32263"/>
                  <a:pt x="148992" y="-30143"/>
                </a:cubicBezTo>
                <a:close/>
                <a:moveTo>
                  <a:pt x="127461" y="55648"/>
                </a:moveTo>
                <a:cubicBezTo>
                  <a:pt x="111373" y="55648"/>
                  <a:pt x="98312" y="68710"/>
                  <a:pt x="98312" y="84798"/>
                </a:cubicBezTo>
                <a:cubicBezTo>
                  <a:pt x="98312" y="100885"/>
                  <a:pt x="111373" y="113947"/>
                  <a:pt x="127461" y="113947"/>
                </a:cubicBezTo>
                <a:cubicBezTo>
                  <a:pt x="143549" y="113947"/>
                  <a:pt x="156610" y="100885"/>
                  <a:pt x="156610" y="84798"/>
                </a:cubicBezTo>
                <a:cubicBezTo>
                  <a:pt x="156610" y="68710"/>
                  <a:pt x="143549" y="55648"/>
                  <a:pt x="127461" y="55648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8" name="Text 6"/>
          <p:cNvSpPr/>
          <p:nvPr/>
        </p:nvSpPr>
        <p:spPr>
          <a:xfrm>
            <a:off x="607716" y="3090399"/>
            <a:ext cx="5106696" cy="3391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2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ระบบสุขภาพ = CAS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35981" y="3504964"/>
            <a:ext cx="5050164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Complex Adaptive System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78380" y="3994906"/>
            <a:ext cx="452253" cy="452253"/>
          </a:xfrm>
          <a:custGeom>
            <a:avLst/>
            <a:gdLst/>
            <a:ahLst/>
            <a:cxnLst/>
            <a:rect l="l" t="t" r="r" b="b"/>
            <a:pathLst>
              <a:path w="452253" h="452253">
                <a:moveTo>
                  <a:pt x="113063" y="0"/>
                </a:moveTo>
                <a:lnTo>
                  <a:pt x="339190" y="0"/>
                </a:lnTo>
                <a:cubicBezTo>
                  <a:pt x="401633" y="0"/>
                  <a:pt x="452253" y="50620"/>
                  <a:pt x="452253" y="113063"/>
                </a:cubicBezTo>
                <a:lnTo>
                  <a:pt x="452253" y="339190"/>
                </a:lnTo>
                <a:cubicBezTo>
                  <a:pt x="452253" y="401633"/>
                  <a:pt x="401633" y="452253"/>
                  <a:pt x="339190" y="452253"/>
                </a:cubicBezTo>
                <a:lnTo>
                  <a:pt x="113063" y="452253"/>
                </a:lnTo>
                <a:cubicBezTo>
                  <a:pt x="50620" y="452253"/>
                  <a:pt x="0" y="401633"/>
                  <a:pt x="0" y="339190"/>
                </a:cubicBezTo>
                <a:lnTo>
                  <a:pt x="0" y="113063"/>
                </a:lnTo>
                <a:cubicBezTo>
                  <a:pt x="0" y="50620"/>
                  <a:pt x="50620" y="0"/>
                  <a:pt x="113063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810287" y="4126813"/>
            <a:ext cx="188439" cy="188439"/>
          </a:xfrm>
          <a:custGeom>
            <a:avLst/>
            <a:gdLst/>
            <a:ahLst/>
            <a:cxnLst/>
            <a:rect l="l" t="t" r="r" b="b"/>
            <a:pathLst>
              <a:path w="188439" h="188439">
                <a:moveTo>
                  <a:pt x="82442" y="0"/>
                </a:moveTo>
                <a:cubicBezTo>
                  <a:pt x="95434" y="0"/>
                  <a:pt x="105997" y="7913"/>
                  <a:pt x="105997" y="17666"/>
                </a:cubicBezTo>
                <a:cubicBezTo>
                  <a:pt x="105997" y="21494"/>
                  <a:pt x="104378" y="25027"/>
                  <a:pt x="101580" y="27935"/>
                </a:cubicBezTo>
                <a:cubicBezTo>
                  <a:pt x="99151" y="30474"/>
                  <a:pt x="97164" y="33566"/>
                  <a:pt x="97164" y="37099"/>
                </a:cubicBezTo>
                <a:cubicBezTo>
                  <a:pt x="97164" y="42620"/>
                  <a:pt x="101654" y="47110"/>
                  <a:pt x="107175" y="47110"/>
                </a:cubicBezTo>
                <a:lnTo>
                  <a:pt x="123663" y="47110"/>
                </a:lnTo>
                <a:cubicBezTo>
                  <a:pt x="133416" y="47110"/>
                  <a:pt x="141329" y="55023"/>
                  <a:pt x="141329" y="64776"/>
                </a:cubicBezTo>
                <a:lnTo>
                  <a:pt x="141329" y="81264"/>
                </a:lnTo>
                <a:cubicBezTo>
                  <a:pt x="141329" y="86785"/>
                  <a:pt x="145819" y="91275"/>
                  <a:pt x="151340" y="91275"/>
                </a:cubicBezTo>
                <a:cubicBezTo>
                  <a:pt x="154836" y="91275"/>
                  <a:pt x="157965" y="89288"/>
                  <a:pt x="160504" y="86859"/>
                </a:cubicBezTo>
                <a:cubicBezTo>
                  <a:pt x="163412" y="84098"/>
                  <a:pt x="166945" y="82442"/>
                  <a:pt x="170773" y="82442"/>
                </a:cubicBezTo>
                <a:cubicBezTo>
                  <a:pt x="180526" y="82442"/>
                  <a:pt x="188439" y="93005"/>
                  <a:pt x="188439" y="105997"/>
                </a:cubicBezTo>
                <a:cubicBezTo>
                  <a:pt x="188439" y="118989"/>
                  <a:pt x="180526" y="129552"/>
                  <a:pt x="170773" y="129552"/>
                </a:cubicBezTo>
                <a:cubicBezTo>
                  <a:pt x="166945" y="129552"/>
                  <a:pt x="163375" y="127932"/>
                  <a:pt x="160504" y="125135"/>
                </a:cubicBezTo>
                <a:cubicBezTo>
                  <a:pt x="157965" y="122706"/>
                  <a:pt x="154873" y="120719"/>
                  <a:pt x="151340" y="120719"/>
                </a:cubicBezTo>
                <a:cubicBezTo>
                  <a:pt x="145819" y="120719"/>
                  <a:pt x="141329" y="125209"/>
                  <a:pt x="141329" y="130730"/>
                </a:cubicBezTo>
                <a:lnTo>
                  <a:pt x="141329" y="170773"/>
                </a:lnTo>
                <a:cubicBezTo>
                  <a:pt x="141329" y="180526"/>
                  <a:pt x="133416" y="188439"/>
                  <a:pt x="123663" y="188439"/>
                </a:cubicBezTo>
                <a:lnTo>
                  <a:pt x="102758" y="188439"/>
                </a:lnTo>
                <a:cubicBezTo>
                  <a:pt x="98047" y="188439"/>
                  <a:pt x="94219" y="184611"/>
                  <a:pt x="94219" y="179900"/>
                </a:cubicBezTo>
                <a:cubicBezTo>
                  <a:pt x="94219" y="176514"/>
                  <a:pt x="96354" y="173533"/>
                  <a:pt x="99078" y="171509"/>
                </a:cubicBezTo>
                <a:cubicBezTo>
                  <a:pt x="103347" y="168307"/>
                  <a:pt x="105997" y="163890"/>
                  <a:pt x="105997" y="158995"/>
                </a:cubicBezTo>
                <a:cubicBezTo>
                  <a:pt x="105997" y="149242"/>
                  <a:pt x="95434" y="141329"/>
                  <a:pt x="82442" y="141329"/>
                </a:cubicBezTo>
                <a:cubicBezTo>
                  <a:pt x="69450" y="141329"/>
                  <a:pt x="58887" y="149242"/>
                  <a:pt x="58887" y="158995"/>
                </a:cubicBezTo>
                <a:cubicBezTo>
                  <a:pt x="58887" y="163890"/>
                  <a:pt x="61537" y="168307"/>
                  <a:pt x="65806" y="171509"/>
                </a:cubicBezTo>
                <a:cubicBezTo>
                  <a:pt x="68530" y="173533"/>
                  <a:pt x="70665" y="176477"/>
                  <a:pt x="70665" y="179900"/>
                </a:cubicBezTo>
                <a:cubicBezTo>
                  <a:pt x="70665" y="184611"/>
                  <a:pt x="66837" y="188439"/>
                  <a:pt x="62126" y="188439"/>
                </a:cubicBezTo>
                <a:lnTo>
                  <a:pt x="17666" y="188439"/>
                </a:lnTo>
                <a:cubicBezTo>
                  <a:pt x="7913" y="188439"/>
                  <a:pt x="0" y="180526"/>
                  <a:pt x="0" y="170773"/>
                </a:cubicBezTo>
                <a:lnTo>
                  <a:pt x="0" y="126313"/>
                </a:lnTo>
                <a:cubicBezTo>
                  <a:pt x="0" y="121602"/>
                  <a:pt x="3828" y="117774"/>
                  <a:pt x="8539" y="117774"/>
                </a:cubicBezTo>
                <a:cubicBezTo>
                  <a:pt x="11925" y="117774"/>
                  <a:pt x="14906" y="119909"/>
                  <a:pt x="16930" y="122633"/>
                </a:cubicBezTo>
                <a:cubicBezTo>
                  <a:pt x="20132" y="126902"/>
                  <a:pt x="24549" y="129552"/>
                  <a:pt x="29444" y="129552"/>
                </a:cubicBezTo>
                <a:cubicBezTo>
                  <a:pt x="39197" y="129552"/>
                  <a:pt x="47110" y="118989"/>
                  <a:pt x="47110" y="105997"/>
                </a:cubicBezTo>
                <a:cubicBezTo>
                  <a:pt x="47110" y="93005"/>
                  <a:pt x="39197" y="82442"/>
                  <a:pt x="29444" y="82442"/>
                </a:cubicBezTo>
                <a:cubicBezTo>
                  <a:pt x="24549" y="82442"/>
                  <a:pt x="20132" y="85092"/>
                  <a:pt x="16930" y="89361"/>
                </a:cubicBezTo>
                <a:cubicBezTo>
                  <a:pt x="14906" y="92085"/>
                  <a:pt x="11961" y="94219"/>
                  <a:pt x="8539" y="94219"/>
                </a:cubicBezTo>
                <a:cubicBezTo>
                  <a:pt x="3828" y="94219"/>
                  <a:pt x="0" y="90392"/>
                  <a:pt x="0" y="85681"/>
                </a:cubicBezTo>
                <a:lnTo>
                  <a:pt x="0" y="64776"/>
                </a:lnTo>
                <a:cubicBezTo>
                  <a:pt x="0" y="55023"/>
                  <a:pt x="7913" y="47110"/>
                  <a:pt x="17666" y="47110"/>
                </a:cubicBezTo>
                <a:lnTo>
                  <a:pt x="57709" y="47110"/>
                </a:lnTo>
                <a:cubicBezTo>
                  <a:pt x="63230" y="47110"/>
                  <a:pt x="67720" y="42620"/>
                  <a:pt x="67720" y="37099"/>
                </a:cubicBezTo>
                <a:cubicBezTo>
                  <a:pt x="67720" y="33602"/>
                  <a:pt x="65733" y="30474"/>
                  <a:pt x="63304" y="27935"/>
                </a:cubicBezTo>
                <a:cubicBezTo>
                  <a:pt x="60543" y="25027"/>
                  <a:pt x="58887" y="21494"/>
                  <a:pt x="58887" y="17666"/>
                </a:cubicBezTo>
                <a:cubicBezTo>
                  <a:pt x="58887" y="7913"/>
                  <a:pt x="69450" y="0"/>
                  <a:pt x="82442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2" name="Text 10"/>
          <p:cNvSpPr/>
          <p:nvPr/>
        </p:nvSpPr>
        <p:spPr>
          <a:xfrm>
            <a:off x="1281385" y="3994906"/>
            <a:ext cx="2836006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องค์ประกอบหลายอย่าง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81385" y="4296408"/>
            <a:ext cx="2826584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หลายองค์ประกอบปฏิสัมพันธ์กันอย่างซับซ้อน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78380" y="4710974"/>
            <a:ext cx="452253" cy="452253"/>
          </a:xfrm>
          <a:custGeom>
            <a:avLst/>
            <a:gdLst/>
            <a:ahLst/>
            <a:cxnLst/>
            <a:rect l="l" t="t" r="r" b="b"/>
            <a:pathLst>
              <a:path w="452253" h="452253">
                <a:moveTo>
                  <a:pt x="113063" y="0"/>
                </a:moveTo>
                <a:lnTo>
                  <a:pt x="339190" y="0"/>
                </a:lnTo>
                <a:cubicBezTo>
                  <a:pt x="401633" y="0"/>
                  <a:pt x="452253" y="50620"/>
                  <a:pt x="452253" y="113063"/>
                </a:cubicBezTo>
                <a:lnTo>
                  <a:pt x="452253" y="339190"/>
                </a:lnTo>
                <a:cubicBezTo>
                  <a:pt x="452253" y="401633"/>
                  <a:pt x="401633" y="452253"/>
                  <a:pt x="339190" y="452253"/>
                </a:cubicBezTo>
                <a:lnTo>
                  <a:pt x="113063" y="452253"/>
                </a:lnTo>
                <a:cubicBezTo>
                  <a:pt x="50620" y="452253"/>
                  <a:pt x="0" y="401633"/>
                  <a:pt x="0" y="339190"/>
                </a:cubicBezTo>
                <a:lnTo>
                  <a:pt x="0" y="113063"/>
                </a:lnTo>
                <a:cubicBezTo>
                  <a:pt x="0" y="50620"/>
                  <a:pt x="50620" y="0"/>
                  <a:pt x="113063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810287" y="4842881"/>
            <a:ext cx="188439" cy="188439"/>
          </a:xfrm>
          <a:custGeom>
            <a:avLst/>
            <a:gdLst/>
            <a:ahLst/>
            <a:cxnLst/>
            <a:rect l="l" t="t" r="r" b="b"/>
            <a:pathLst>
              <a:path w="188439" h="188439">
                <a:moveTo>
                  <a:pt x="148616" y="12661"/>
                </a:moveTo>
                <a:cubicBezTo>
                  <a:pt x="153033" y="10821"/>
                  <a:pt x="158075" y="11851"/>
                  <a:pt x="161461" y="15200"/>
                </a:cubicBezTo>
                <a:lnTo>
                  <a:pt x="185016" y="38755"/>
                </a:lnTo>
                <a:cubicBezTo>
                  <a:pt x="187224" y="40963"/>
                  <a:pt x="188476" y="43945"/>
                  <a:pt x="188476" y="47073"/>
                </a:cubicBezTo>
                <a:cubicBezTo>
                  <a:pt x="188476" y="50201"/>
                  <a:pt x="187224" y="53182"/>
                  <a:pt x="185016" y="55391"/>
                </a:cubicBezTo>
                <a:lnTo>
                  <a:pt x="161461" y="78946"/>
                </a:lnTo>
                <a:cubicBezTo>
                  <a:pt x="158075" y="82332"/>
                  <a:pt x="153033" y="83325"/>
                  <a:pt x="148616" y="81485"/>
                </a:cubicBezTo>
                <a:cubicBezTo>
                  <a:pt x="144200" y="79645"/>
                  <a:pt x="141329" y="75412"/>
                  <a:pt x="141329" y="70665"/>
                </a:cubicBezTo>
                <a:lnTo>
                  <a:pt x="141329" y="58887"/>
                </a:lnTo>
                <a:lnTo>
                  <a:pt x="129552" y="58887"/>
                </a:lnTo>
                <a:cubicBezTo>
                  <a:pt x="125835" y="58887"/>
                  <a:pt x="122338" y="60617"/>
                  <a:pt x="120130" y="63598"/>
                </a:cubicBezTo>
                <a:lnTo>
                  <a:pt x="108205" y="79498"/>
                </a:lnTo>
                <a:lnTo>
                  <a:pt x="93483" y="59881"/>
                </a:lnTo>
                <a:lnTo>
                  <a:pt x="101286" y="49465"/>
                </a:lnTo>
                <a:cubicBezTo>
                  <a:pt x="107948" y="40559"/>
                  <a:pt x="118437" y="35332"/>
                  <a:pt x="129552" y="35332"/>
                </a:cubicBezTo>
                <a:lnTo>
                  <a:pt x="141329" y="35332"/>
                </a:lnTo>
                <a:lnTo>
                  <a:pt x="141329" y="23555"/>
                </a:lnTo>
                <a:cubicBezTo>
                  <a:pt x="141329" y="18807"/>
                  <a:pt x="144200" y="14501"/>
                  <a:pt x="148616" y="12661"/>
                </a:cubicBezTo>
                <a:close/>
                <a:moveTo>
                  <a:pt x="56679" y="108941"/>
                </a:moveTo>
                <a:lnTo>
                  <a:pt x="71401" y="128558"/>
                </a:lnTo>
                <a:lnTo>
                  <a:pt x="63598" y="138974"/>
                </a:lnTo>
                <a:cubicBezTo>
                  <a:pt x="56937" y="147880"/>
                  <a:pt x="46447" y="153107"/>
                  <a:pt x="35332" y="153107"/>
                </a:cubicBezTo>
                <a:lnTo>
                  <a:pt x="11777" y="153107"/>
                </a:lnTo>
                <a:cubicBezTo>
                  <a:pt x="5263" y="153107"/>
                  <a:pt x="0" y="147844"/>
                  <a:pt x="0" y="141329"/>
                </a:cubicBezTo>
                <a:cubicBezTo>
                  <a:pt x="0" y="134815"/>
                  <a:pt x="5263" y="129552"/>
                  <a:pt x="11777" y="129552"/>
                </a:cubicBezTo>
                <a:lnTo>
                  <a:pt x="35332" y="129552"/>
                </a:lnTo>
                <a:cubicBezTo>
                  <a:pt x="39050" y="129552"/>
                  <a:pt x="42546" y="127822"/>
                  <a:pt x="44754" y="124841"/>
                </a:cubicBezTo>
                <a:lnTo>
                  <a:pt x="56679" y="108941"/>
                </a:lnTo>
                <a:close/>
                <a:moveTo>
                  <a:pt x="161424" y="173202"/>
                </a:moveTo>
                <a:cubicBezTo>
                  <a:pt x="158038" y="176588"/>
                  <a:pt x="152996" y="177582"/>
                  <a:pt x="148580" y="175741"/>
                </a:cubicBezTo>
                <a:cubicBezTo>
                  <a:pt x="144163" y="173901"/>
                  <a:pt x="141329" y="169632"/>
                  <a:pt x="141329" y="164884"/>
                </a:cubicBezTo>
                <a:lnTo>
                  <a:pt x="141329" y="153107"/>
                </a:lnTo>
                <a:lnTo>
                  <a:pt x="129552" y="153107"/>
                </a:lnTo>
                <a:cubicBezTo>
                  <a:pt x="118437" y="153107"/>
                  <a:pt x="107948" y="147880"/>
                  <a:pt x="101286" y="138974"/>
                </a:cubicBezTo>
                <a:lnTo>
                  <a:pt x="44754" y="63598"/>
                </a:lnTo>
                <a:cubicBezTo>
                  <a:pt x="42546" y="60617"/>
                  <a:pt x="39050" y="58887"/>
                  <a:pt x="35332" y="58887"/>
                </a:cubicBezTo>
                <a:lnTo>
                  <a:pt x="11777" y="58887"/>
                </a:lnTo>
                <a:cubicBezTo>
                  <a:pt x="5263" y="58887"/>
                  <a:pt x="0" y="53624"/>
                  <a:pt x="0" y="47110"/>
                </a:cubicBezTo>
                <a:cubicBezTo>
                  <a:pt x="0" y="40595"/>
                  <a:pt x="5263" y="35332"/>
                  <a:pt x="11777" y="35332"/>
                </a:cubicBezTo>
                <a:lnTo>
                  <a:pt x="35332" y="35332"/>
                </a:lnTo>
                <a:cubicBezTo>
                  <a:pt x="46447" y="35332"/>
                  <a:pt x="56937" y="40559"/>
                  <a:pt x="63598" y="49465"/>
                </a:cubicBezTo>
                <a:lnTo>
                  <a:pt x="120130" y="124841"/>
                </a:lnTo>
                <a:cubicBezTo>
                  <a:pt x="122338" y="127822"/>
                  <a:pt x="125835" y="129552"/>
                  <a:pt x="129552" y="129552"/>
                </a:cubicBezTo>
                <a:lnTo>
                  <a:pt x="141329" y="129552"/>
                </a:lnTo>
                <a:lnTo>
                  <a:pt x="141329" y="117774"/>
                </a:lnTo>
                <a:cubicBezTo>
                  <a:pt x="141329" y="113027"/>
                  <a:pt x="144200" y="108720"/>
                  <a:pt x="148616" y="106880"/>
                </a:cubicBezTo>
                <a:cubicBezTo>
                  <a:pt x="153033" y="105040"/>
                  <a:pt x="158075" y="106071"/>
                  <a:pt x="161461" y="109420"/>
                </a:cubicBezTo>
                <a:lnTo>
                  <a:pt x="185016" y="132975"/>
                </a:lnTo>
                <a:cubicBezTo>
                  <a:pt x="187224" y="135183"/>
                  <a:pt x="188476" y="138164"/>
                  <a:pt x="188476" y="141292"/>
                </a:cubicBezTo>
                <a:cubicBezTo>
                  <a:pt x="188476" y="144421"/>
                  <a:pt x="187224" y="147402"/>
                  <a:pt x="185016" y="149610"/>
                </a:cubicBezTo>
                <a:lnTo>
                  <a:pt x="161461" y="173165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6" name="Text 14"/>
          <p:cNvSpPr/>
          <p:nvPr/>
        </p:nvSpPr>
        <p:spPr>
          <a:xfrm>
            <a:off x="1281385" y="4710974"/>
            <a:ext cx="2308377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การเปลี่ยนแปลงไม่แน่นอน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281385" y="5012476"/>
            <a:ext cx="2298955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ผลลัพธ์ไม่สามารถคาดการณ์ได้เสมอ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78380" y="5427042"/>
            <a:ext cx="452253" cy="452253"/>
          </a:xfrm>
          <a:custGeom>
            <a:avLst/>
            <a:gdLst/>
            <a:ahLst/>
            <a:cxnLst/>
            <a:rect l="l" t="t" r="r" b="b"/>
            <a:pathLst>
              <a:path w="452253" h="452253">
                <a:moveTo>
                  <a:pt x="113063" y="0"/>
                </a:moveTo>
                <a:lnTo>
                  <a:pt x="339190" y="0"/>
                </a:lnTo>
                <a:cubicBezTo>
                  <a:pt x="401633" y="0"/>
                  <a:pt x="452253" y="50620"/>
                  <a:pt x="452253" y="113063"/>
                </a:cubicBezTo>
                <a:lnTo>
                  <a:pt x="452253" y="339190"/>
                </a:lnTo>
                <a:cubicBezTo>
                  <a:pt x="452253" y="401633"/>
                  <a:pt x="401633" y="452253"/>
                  <a:pt x="339190" y="452253"/>
                </a:cubicBezTo>
                <a:lnTo>
                  <a:pt x="113063" y="452253"/>
                </a:lnTo>
                <a:cubicBezTo>
                  <a:pt x="50620" y="452253"/>
                  <a:pt x="0" y="401633"/>
                  <a:pt x="0" y="339190"/>
                </a:cubicBezTo>
                <a:lnTo>
                  <a:pt x="0" y="113063"/>
                </a:lnTo>
                <a:cubicBezTo>
                  <a:pt x="0" y="50620"/>
                  <a:pt x="50620" y="0"/>
                  <a:pt x="113063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810287" y="5558949"/>
            <a:ext cx="188439" cy="188439"/>
          </a:xfrm>
          <a:custGeom>
            <a:avLst/>
            <a:gdLst/>
            <a:ahLst/>
            <a:cxnLst/>
            <a:rect l="l" t="t" r="r" b="b"/>
            <a:pathLst>
              <a:path w="188439" h="188439">
                <a:moveTo>
                  <a:pt x="94219" y="188439"/>
                </a:moveTo>
                <a:cubicBezTo>
                  <a:pt x="146221" y="188439"/>
                  <a:pt x="188439" y="146221"/>
                  <a:pt x="188439" y="94219"/>
                </a:cubicBezTo>
                <a:cubicBezTo>
                  <a:pt x="188439" y="42218"/>
                  <a:pt x="146221" y="0"/>
                  <a:pt x="94219" y="0"/>
                </a:cubicBezTo>
                <a:cubicBezTo>
                  <a:pt x="42218" y="0"/>
                  <a:pt x="0" y="42218"/>
                  <a:pt x="0" y="94219"/>
                </a:cubicBezTo>
                <a:cubicBezTo>
                  <a:pt x="0" y="146221"/>
                  <a:pt x="42218" y="188439"/>
                  <a:pt x="94219" y="188439"/>
                </a:cubicBezTo>
                <a:close/>
                <a:moveTo>
                  <a:pt x="94219" y="50054"/>
                </a:moveTo>
                <a:cubicBezTo>
                  <a:pt x="99114" y="50054"/>
                  <a:pt x="103053" y="53992"/>
                  <a:pt x="103053" y="58887"/>
                </a:cubicBezTo>
                <a:lnTo>
                  <a:pt x="103053" y="100108"/>
                </a:lnTo>
                <a:cubicBezTo>
                  <a:pt x="103053" y="105003"/>
                  <a:pt x="99114" y="108941"/>
                  <a:pt x="94219" y="108941"/>
                </a:cubicBezTo>
                <a:cubicBezTo>
                  <a:pt x="89324" y="108941"/>
                  <a:pt x="85386" y="105003"/>
                  <a:pt x="85386" y="100108"/>
                </a:cubicBezTo>
                <a:lnTo>
                  <a:pt x="85386" y="58887"/>
                </a:lnTo>
                <a:cubicBezTo>
                  <a:pt x="85386" y="53992"/>
                  <a:pt x="89324" y="50054"/>
                  <a:pt x="94219" y="50054"/>
                </a:cubicBezTo>
                <a:close/>
                <a:moveTo>
                  <a:pt x="84393" y="129552"/>
                </a:moveTo>
                <a:cubicBezTo>
                  <a:pt x="84169" y="125904"/>
                  <a:pt x="85988" y="122434"/>
                  <a:pt x="89115" y="120542"/>
                </a:cubicBezTo>
                <a:cubicBezTo>
                  <a:pt x="92242" y="118651"/>
                  <a:pt x="96160" y="118651"/>
                  <a:pt x="99287" y="120542"/>
                </a:cubicBezTo>
                <a:cubicBezTo>
                  <a:pt x="102414" y="122434"/>
                  <a:pt x="104233" y="125904"/>
                  <a:pt x="104009" y="129552"/>
                </a:cubicBezTo>
                <a:cubicBezTo>
                  <a:pt x="104233" y="133199"/>
                  <a:pt x="102414" y="136670"/>
                  <a:pt x="99287" y="138561"/>
                </a:cubicBezTo>
                <a:cubicBezTo>
                  <a:pt x="96160" y="140453"/>
                  <a:pt x="92242" y="140453"/>
                  <a:pt x="89115" y="138561"/>
                </a:cubicBezTo>
                <a:cubicBezTo>
                  <a:pt x="85988" y="136670"/>
                  <a:pt x="84169" y="133199"/>
                  <a:pt x="84393" y="12955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0" name="Text 18"/>
          <p:cNvSpPr/>
          <p:nvPr/>
        </p:nvSpPr>
        <p:spPr>
          <a:xfrm>
            <a:off x="1281385" y="5427042"/>
            <a:ext cx="2817162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ผลข้างเคียงที่ไม่คาดคิด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81385" y="5728544"/>
            <a:ext cx="2807740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การแทรกแซงอาจสร้างผลกระทบที่ไม่คาดคิด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47694" y="2016297"/>
            <a:ext cx="5568371" cy="1978609"/>
          </a:xfrm>
          <a:custGeom>
            <a:avLst/>
            <a:gdLst/>
            <a:ahLst/>
            <a:cxnLst/>
            <a:rect l="l" t="t" r="r" b="b"/>
            <a:pathLst>
              <a:path w="5568371" h="1978609">
                <a:moveTo>
                  <a:pt x="150750" y="0"/>
                </a:moveTo>
                <a:lnTo>
                  <a:pt x="5417621" y="0"/>
                </a:lnTo>
                <a:cubicBezTo>
                  <a:pt x="5500878" y="0"/>
                  <a:pt x="5568371" y="67493"/>
                  <a:pt x="5568371" y="150750"/>
                </a:cubicBezTo>
                <a:lnTo>
                  <a:pt x="5568371" y="1827859"/>
                </a:lnTo>
                <a:cubicBezTo>
                  <a:pt x="5568371" y="1911116"/>
                  <a:pt x="5500878" y="1978609"/>
                  <a:pt x="5417621" y="1978609"/>
                </a:cubicBezTo>
                <a:lnTo>
                  <a:pt x="150750" y="1978609"/>
                </a:lnTo>
                <a:cubicBezTo>
                  <a:pt x="67493" y="1978609"/>
                  <a:pt x="0" y="1911116"/>
                  <a:pt x="0" y="1827859"/>
                </a:cubicBezTo>
                <a:lnTo>
                  <a:pt x="0" y="150750"/>
                </a:lnTo>
                <a:cubicBezTo>
                  <a:pt x="0" y="67549"/>
                  <a:pt x="67549" y="0"/>
                  <a:pt x="150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3063" dist="18844" dir="5400000">
              <a:srgbClr val="000000">
                <a:alpha val="5098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6497375" y="2280111"/>
            <a:ext cx="188439" cy="188439"/>
          </a:xfrm>
          <a:custGeom>
            <a:avLst/>
            <a:gdLst/>
            <a:ahLst/>
            <a:cxnLst/>
            <a:rect l="l" t="t" r="r" b="b"/>
            <a:pathLst>
              <a:path w="188439" h="188439">
                <a:moveTo>
                  <a:pt x="94219" y="188439"/>
                </a:moveTo>
                <a:cubicBezTo>
                  <a:pt x="146221" y="188439"/>
                  <a:pt x="188439" y="146221"/>
                  <a:pt x="188439" y="94219"/>
                </a:cubicBezTo>
                <a:cubicBezTo>
                  <a:pt x="188439" y="42218"/>
                  <a:pt x="146221" y="0"/>
                  <a:pt x="94219" y="0"/>
                </a:cubicBezTo>
                <a:cubicBezTo>
                  <a:pt x="42218" y="0"/>
                  <a:pt x="0" y="42218"/>
                  <a:pt x="0" y="94219"/>
                </a:cubicBezTo>
                <a:cubicBezTo>
                  <a:pt x="0" y="146221"/>
                  <a:pt x="42218" y="188439"/>
                  <a:pt x="94219" y="188439"/>
                </a:cubicBezTo>
                <a:close/>
                <a:moveTo>
                  <a:pt x="85386" y="126607"/>
                </a:moveTo>
                <a:lnTo>
                  <a:pt x="85386" y="103053"/>
                </a:lnTo>
                <a:lnTo>
                  <a:pt x="61832" y="103053"/>
                </a:lnTo>
                <a:cubicBezTo>
                  <a:pt x="56937" y="103053"/>
                  <a:pt x="52998" y="99114"/>
                  <a:pt x="52998" y="94219"/>
                </a:cubicBezTo>
                <a:cubicBezTo>
                  <a:pt x="52998" y="89324"/>
                  <a:pt x="56937" y="85386"/>
                  <a:pt x="61832" y="85386"/>
                </a:cubicBezTo>
                <a:lnTo>
                  <a:pt x="85386" y="85386"/>
                </a:lnTo>
                <a:lnTo>
                  <a:pt x="85386" y="61832"/>
                </a:lnTo>
                <a:cubicBezTo>
                  <a:pt x="85386" y="56937"/>
                  <a:pt x="89324" y="52998"/>
                  <a:pt x="94219" y="52998"/>
                </a:cubicBezTo>
                <a:cubicBezTo>
                  <a:pt x="99114" y="52998"/>
                  <a:pt x="103053" y="56937"/>
                  <a:pt x="103053" y="61832"/>
                </a:cubicBezTo>
                <a:lnTo>
                  <a:pt x="103053" y="85386"/>
                </a:lnTo>
                <a:lnTo>
                  <a:pt x="126607" y="85386"/>
                </a:lnTo>
                <a:cubicBezTo>
                  <a:pt x="131502" y="85386"/>
                  <a:pt x="135440" y="89324"/>
                  <a:pt x="135440" y="94219"/>
                </a:cubicBezTo>
                <a:cubicBezTo>
                  <a:pt x="135440" y="99114"/>
                  <a:pt x="131502" y="103053"/>
                  <a:pt x="126607" y="103053"/>
                </a:cubicBezTo>
                <a:lnTo>
                  <a:pt x="103053" y="103053"/>
                </a:lnTo>
                <a:lnTo>
                  <a:pt x="103053" y="126607"/>
                </a:lnTo>
                <a:cubicBezTo>
                  <a:pt x="103053" y="131502"/>
                  <a:pt x="99114" y="135440"/>
                  <a:pt x="94219" y="135440"/>
                </a:cubicBezTo>
                <a:cubicBezTo>
                  <a:pt x="89324" y="135440"/>
                  <a:pt x="85386" y="131502"/>
                  <a:pt x="85386" y="12660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4" name="Text 22"/>
          <p:cNvSpPr/>
          <p:nvPr/>
        </p:nvSpPr>
        <p:spPr>
          <a:xfrm>
            <a:off x="6822432" y="2242423"/>
            <a:ext cx="1658263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Reinforcing Loops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473820" y="2656989"/>
            <a:ext cx="5191493" cy="2449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วงจรเสริม - องค์ประกอบส่งเสริมกัน ทำให้ระบบเติบโตหรือลดลง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73820" y="3015023"/>
            <a:ext cx="5116117" cy="753756"/>
          </a:xfrm>
          <a:custGeom>
            <a:avLst/>
            <a:gdLst/>
            <a:ahLst/>
            <a:cxnLst/>
            <a:rect l="l" t="t" r="r" b="b"/>
            <a:pathLst>
              <a:path w="5116117" h="753756">
                <a:moveTo>
                  <a:pt x="113063" y="0"/>
                </a:moveTo>
                <a:lnTo>
                  <a:pt x="5003054" y="0"/>
                </a:lnTo>
                <a:cubicBezTo>
                  <a:pt x="5065497" y="0"/>
                  <a:pt x="5116117" y="50620"/>
                  <a:pt x="5116117" y="113063"/>
                </a:cubicBezTo>
                <a:lnTo>
                  <a:pt x="5116117" y="640692"/>
                </a:lnTo>
                <a:cubicBezTo>
                  <a:pt x="5116117" y="703136"/>
                  <a:pt x="5065497" y="753756"/>
                  <a:pt x="5003054" y="753756"/>
                </a:cubicBezTo>
                <a:lnTo>
                  <a:pt x="113063" y="753756"/>
                </a:lnTo>
                <a:cubicBezTo>
                  <a:pt x="50620" y="753756"/>
                  <a:pt x="0" y="703136"/>
                  <a:pt x="0" y="640692"/>
                </a:cubicBezTo>
                <a:lnTo>
                  <a:pt x="0" y="113063"/>
                </a:lnTo>
                <a:cubicBezTo>
                  <a:pt x="0" y="50620"/>
                  <a:pt x="50620" y="0"/>
                  <a:pt x="113063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6624572" y="3165774"/>
            <a:ext cx="4889991" cy="4522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</a:t>
            </a:r>
            <a:pPr>
              <a:lnSpc>
                <a:spcPct val="130000"/>
              </a:lnSpc>
            </a:pPr>
            <a:r>
              <a:rPr lang="en-US" sz="11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การฉีดวัคซีน COVID-19 - ยิ่งฉีดมาก อัตราติดเชื้อลด ความมั่นใจเพิ่ม ยิ่งฉีดมากขึ้น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247694" y="4221032"/>
            <a:ext cx="5568371" cy="1752482"/>
          </a:xfrm>
          <a:custGeom>
            <a:avLst/>
            <a:gdLst/>
            <a:ahLst/>
            <a:cxnLst/>
            <a:rect l="l" t="t" r="r" b="b"/>
            <a:pathLst>
              <a:path w="5568371" h="1752482">
                <a:moveTo>
                  <a:pt x="150749" y="0"/>
                </a:moveTo>
                <a:lnTo>
                  <a:pt x="5417622" y="0"/>
                </a:lnTo>
                <a:cubicBezTo>
                  <a:pt x="5500879" y="0"/>
                  <a:pt x="5568371" y="67492"/>
                  <a:pt x="5568371" y="150749"/>
                </a:cubicBezTo>
                <a:lnTo>
                  <a:pt x="5568371" y="1601734"/>
                </a:lnTo>
                <a:cubicBezTo>
                  <a:pt x="5568371" y="1684990"/>
                  <a:pt x="5500879" y="1752482"/>
                  <a:pt x="5417622" y="1752482"/>
                </a:cubicBezTo>
                <a:lnTo>
                  <a:pt x="150749" y="1752482"/>
                </a:lnTo>
                <a:cubicBezTo>
                  <a:pt x="67492" y="1752482"/>
                  <a:pt x="0" y="1684990"/>
                  <a:pt x="0" y="1601734"/>
                </a:cubicBezTo>
                <a:lnTo>
                  <a:pt x="0" y="150749"/>
                </a:lnTo>
                <a:cubicBezTo>
                  <a:pt x="0" y="67548"/>
                  <a:pt x="67548" y="0"/>
                  <a:pt x="15074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3063" dist="18844" dir="5400000">
              <a:srgbClr val="000000">
                <a:alpha val="5098"/>
              </a:srgbClr>
            </a:outerShdw>
          </a:effectLst>
        </p:spPr>
      </p:sp>
      <p:sp>
        <p:nvSpPr>
          <p:cNvPr id="29" name="Shape 27"/>
          <p:cNvSpPr/>
          <p:nvPr/>
        </p:nvSpPr>
        <p:spPr>
          <a:xfrm>
            <a:off x="6497375" y="4484847"/>
            <a:ext cx="188439" cy="188439"/>
          </a:xfrm>
          <a:custGeom>
            <a:avLst/>
            <a:gdLst/>
            <a:ahLst/>
            <a:cxnLst/>
            <a:rect l="l" t="t" r="r" b="b"/>
            <a:pathLst>
              <a:path w="188439" h="188439">
                <a:moveTo>
                  <a:pt x="94219" y="188439"/>
                </a:moveTo>
                <a:cubicBezTo>
                  <a:pt x="146221" y="188439"/>
                  <a:pt x="188439" y="146221"/>
                  <a:pt x="188439" y="94219"/>
                </a:cubicBezTo>
                <a:cubicBezTo>
                  <a:pt x="188439" y="42218"/>
                  <a:pt x="146221" y="0"/>
                  <a:pt x="94219" y="0"/>
                </a:cubicBezTo>
                <a:cubicBezTo>
                  <a:pt x="42218" y="0"/>
                  <a:pt x="0" y="42218"/>
                  <a:pt x="0" y="94219"/>
                </a:cubicBezTo>
                <a:cubicBezTo>
                  <a:pt x="0" y="146221"/>
                  <a:pt x="42218" y="188439"/>
                  <a:pt x="94219" y="188439"/>
                </a:cubicBezTo>
                <a:close/>
                <a:moveTo>
                  <a:pt x="61832" y="85386"/>
                </a:moveTo>
                <a:lnTo>
                  <a:pt x="126607" y="85386"/>
                </a:lnTo>
                <a:cubicBezTo>
                  <a:pt x="131502" y="85386"/>
                  <a:pt x="135440" y="89324"/>
                  <a:pt x="135440" y="94219"/>
                </a:cubicBezTo>
                <a:cubicBezTo>
                  <a:pt x="135440" y="99114"/>
                  <a:pt x="131502" y="103053"/>
                  <a:pt x="126607" y="103053"/>
                </a:cubicBezTo>
                <a:lnTo>
                  <a:pt x="61832" y="103053"/>
                </a:lnTo>
                <a:cubicBezTo>
                  <a:pt x="56937" y="103053"/>
                  <a:pt x="52998" y="99114"/>
                  <a:pt x="52998" y="94219"/>
                </a:cubicBezTo>
                <a:cubicBezTo>
                  <a:pt x="52998" y="89324"/>
                  <a:pt x="56937" y="85386"/>
                  <a:pt x="61832" y="8538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0" name="Text 28"/>
          <p:cNvSpPr/>
          <p:nvPr/>
        </p:nvSpPr>
        <p:spPr>
          <a:xfrm>
            <a:off x="6822432" y="4447159"/>
            <a:ext cx="1516934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Balancing Loops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473820" y="4861725"/>
            <a:ext cx="5191493" cy="2449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วงจรควบคุม - นำระบบกลับสู่สมดุล ควบคุมการเปลี่ยนแปลง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473820" y="5219759"/>
            <a:ext cx="5116117" cy="527629"/>
          </a:xfrm>
          <a:custGeom>
            <a:avLst/>
            <a:gdLst/>
            <a:ahLst/>
            <a:cxnLst/>
            <a:rect l="l" t="t" r="r" b="b"/>
            <a:pathLst>
              <a:path w="5116117" h="527629">
                <a:moveTo>
                  <a:pt x="113066" y="0"/>
                </a:moveTo>
                <a:lnTo>
                  <a:pt x="5003052" y="0"/>
                </a:lnTo>
                <a:cubicBezTo>
                  <a:pt x="5065496" y="0"/>
                  <a:pt x="5116117" y="50621"/>
                  <a:pt x="5116117" y="113066"/>
                </a:cubicBezTo>
                <a:lnTo>
                  <a:pt x="5116117" y="414563"/>
                </a:lnTo>
                <a:cubicBezTo>
                  <a:pt x="5116117" y="477008"/>
                  <a:pt x="5065496" y="527629"/>
                  <a:pt x="5003052" y="527629"/>
                </a:cubicBezTo>
                <a:lnTo>
                  <a:pt x="113066" y="527629"/>
                </a:lnTo>
                <a:cubicBezTo>
                  <a:pt x="50621" y="527629"/>
                  <a:pt x="0" y="477008"/>
                  <a:pt x="0" y="414563"/>
                </a:cubicBezTo>
                <a:lnTo>
                  <a:pt x="0" y="113066"/>
                </a:lnTo>
                <a:cubicBezTo>
                  <a:pt x="0" y="50663"/>
                  <a:pt x="50663" y="0"/>
                  <a:pt x="113066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6624572" y="5370510"/>
            <a:ext cx="488999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</a:t>
            </a:r>
            <a:pPr>
              <a:lnSpc>
                <a:spcPct val="130000"/>
              </a:lnSpc>
            </a:pPr>
            <a:r>
              <a:rPr lang="en-US" sz="11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ผู้ป่วยเพิ่มขึ้น → จ้างบุคลากรเพิ่ม → รองรับผู้ป่วยได้ → กลับสู่สมดุล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76878" y="6406924"/>
            <a:ext cx="11438244" cy="452253"/>
          </a:xfrm>
          <a:custGeom>
            <a:avLst/>
            <a:gdLst/>
            <a:ahLst/>
            <a:cxnLst/>
            <a:rect l="l" t="t" r="r" b="b"/>
            <a:pathLst>
              <a:path w="11438244" h="452253">
                <a:moveTo>
                  <a:pt x="113063" y="0"/>
                </a:moveTo>
                <a:lnTo>
                  <a:pt x="11325181" y="0"/>
                </a:lnTo>
                <a:cubicBezTo>
                  <a:pt x="11387624" y="0"/>
                  <a:pt x="11438244" y="50620"/>
                  <a:pt x="11438244" y="113063"/>
                </a:cubicBezTo>
                <a:lnTo>
                  <a:pt x="11438244" y="339190"/>
                </a:lnTo>
                <a:cubicBezTo>
                  <a:pt x="11438244" y="401633"/>
                  <a:pt x="11387624" y="452253"/>
                  <a:pt x="11325181" y="452253"/>
                </a:cubicBezTo>
                <a:lnTo>
                  <a:pt x="113063" y="452253"/>
                </a:lnTo>
                <a:cubicBezTo>
                  <a:pt x="50620" y="452253"/>
                  <a:pt x="0" y="401633"/>
                  <a:pt x="0" y="339190"/>
                </a:cubicBezTo>
                <a:lnTo>
                  <a:pt x="0" y="113063"/>
                </a:lnTo>
                <a:cubicBezTo>
                  <a:pt x="0" y="50620"/>
                  <a:pt x="50620" y="0"/>
                  <a:pt x="113063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565317" y="6519988"/>
            <a:ext cx="11136742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ที่มา:</a:t>
            </a:r>
            <a:pPr>
              <a:lnSpc>
                <a:spcPct val="130000"/>
              </a:lnSpc>
            </a:pPr>
            <a:r>
              <a:rPr lang="en-US" sz="1187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WHO - "Systems Thinking for Health Systems Strengthening" (2009)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BOUNDARY SETTING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ขอบเขตระบบและผู้มีส่วนได้ส่วนเสีย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การกำหนด Boundary ให้ชัดก่อนวิเคราะห์ RCA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752600"/>
            <a:ext cx="3657600" cy="2609850"/>
          </a:xfrm>
          <a:custGeom>
            <a:avLst/>
            <a:gdLst/>
            <a:ahLst/>
            <a:cxnLst/>
            <a:rect l="l" t="t" r="r" b="b"/>
            <a:pathLst>
              <a:path w="3657600" h="2609850">
                <a:moveTo>
                  <a:pt x="152389" y="0"/>
                </a:moveTo>
                <a:lnTo>
                  <a:pt x="3505211" y="0"/>
                </a:lnTo>
                <a:cubicBezTo>
                  <a:pt x="3589317" y="0"/>
                  <a:pt x="3657600" y="68283"/>
                  <a:pt x="3657600" y="152389"/>
                </a:cubicBezTo>
                <a:lnTo>
                  <a:pt x="3657600" y="2457461"/>
                </a:lnTo>
                <a:cubicBezTo>
                  <a:pt x="3657600" y="2541567"/>
                  <a:pt x="3589317" y="2609850"/>
                  <a:pt x="3505211" y="2609850"/>
                </a:cubicBezTo>
                <a:lnTo>
                  <a:pt x="152389" y="2609850"/>
                </a:lnTo>
                <a:cubicBezTo>
                  <a:pt x="68283" y="2609850"/>
                  <a:pt x="0" y="2541567"/>
                  <a:pt x="0" y="2457461"/>
                </a:cubicBezTo>
                <a:lnTo>
                  <a:pt x="0" y="152389"/>
                </a:lnTo>
                <a:cubicBezTo>
                  <a:pt x="0" y="68283"/>
                  <a:pt x="68283" y="0"/>
                  <a:pt x="15238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09600" y="1981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42950" y="21145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8" name="Text 6"/>
          <p:cNvSpPr/>
          <p:nvPr/>
        </p:nvSpPr>
        <p:spPr>
          <a:xfrm>
            <a:off x="1181100" y="2076450"/>
            <a:ext cx="923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ระบบย่อย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9600" y="2590800"/>
            <a:ext cx="3276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ระบุระบบย่อยที่เกี่ยวข้องกับปัญหา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23888" y="30480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1" name="Text 9"/>
          <p:cNvSpPr/>
          <p:nvPr/>
        </p:nvSpPr>
        <p:spPr>
          <a:xfrm>
            <a:off x="828675" y="2990850"/>
            <a:ext cx="1247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ระบบบริการปฐมภูมิ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3888" y="33528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3" name="Text 11"/>
          <p:cNvSpPr/>
          <p:nvPr/>
        </p:nvSpPr>
        <p:spPr>
          <a:xfrm>
            <a:off x="828675" y="3295650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ระบบบริการทุติยภูมิ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23888" y="36576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5" name="Text 13"/>
          <p:cNvSpPr/>
          <p:nvPr/>
        </p:nvSpPr>
        <p:spPr>
          <a:xfrm>
            <a:off x="828675" y="3600450"/>
            <a:ext cx="148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ระบบสาธารณสุขชุมชน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23888" y="39624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7" name="Text 15"/>
          <p:cNvSpPr/>
          <p:nvPr/>
        </p:nvSpPr>
        <p:spPr>
          <a:xfrm>
            <a:off x="828675" y="3905250"/>
            <a:ext cx="1000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ระบบการศึกษา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267200" y="1752600"/>
            <a:ext cx="3657600" cy="2609850"/>
          </a:xfrm>
          <a:custGeom>
            <a:avLst/>
            <a:gdLst/>
            <a:ahLst/>
            <a:cxnLst/>
            <a:rect l="l" t="t" r="r" b="b"/>
            <a:pathLst>
              <a:path w="3657600" h="2609850">
                <a:moveTo>
                  <a:pt x="152389" y="0"/>
                </a:moveTo>
                <a:lnTo>
                  <a:pt x="3505211" y="0"/>
                </a:lnTo>
                <a:cubicBezTo>
                  <a:pt x="3589317" y="0"/>
                  <a:pt x="3657600" y="68283"/>
                  <a:pt x="3657600" y="152389"/>
                </a:cubicBezTo>
                <a:lnTo>
                  <a:pt x="3657600" y="2457461"/>
                </a:lnTo>
                <a:cubicBezTo>
                  <a:pt x="3657600" y="2541567"/>
                  <a:pt x="3589317" y="2609850"/>
                  <a:pt x="3505211" y="2609850"/>
                </a:cubicBezTo>
                <a:lnTo>
                  <a:pt x="152389" y="2609850"/>
                </a:lnTo>
                <a:cubicBezTo>
                  <a:pt x="68283" y="2609850"/>
                  <a:pt x="0" y="2541567"/>
                  <a:pt x="0" y="2457461"/>
                </a:cubicBezTo>
                <a:lnTo>
                  <a:pt x="0" y="152389"/>
                </a:lnTo>
                <a:cubicBezTo>
                  <a:pt x="0" y="68283"/>
                  <a:pt x="68283" y="0"/>
                  <a:pt x="15238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4495800" y="1981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4605338" y="21145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1" name="Text 19"/>
          <p:cNvSpPr/>
          <p:nvPr/>
        </p:nvSpPr>
        <p:spPr>
          <a:xfrm>
            <a:off x="5067300" y="2076450"/>
            <a:ext cx="1609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ผู้มีส่วนได้ส่วนเสีย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95800" y="2590800"/>
            <a:ext cx="3276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ระบุผู้เกี่ยวข้องทั้งหมด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510088" y="30480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4" name="Text 22"/>
          <p:cNvSpPr/>
          <p:nvPr/>
        </p:nvSpPr>
        <p:spPr>
          <a:xfrm>
            <a:off x="4714875" y="2990850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บุคลากรสาธารณสุข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510088" y="33528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6" name="Text 24"/>
          <p:cNvSpPr/>
          <p:nvPr/>
        </p:nvSpPr>
        <p:spPr>
          <a:xfrm>
            <a:off x="4714875" y="3295650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ผู้ป่วยและครอบครัว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510088" y="36576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8" name="Text 26"/>
          <p:cNvSpPr/>
          <p:nvPr/>
        </p:nvSpPr>
        <p:spPr>
          <a:xfrm>
            <a:off x="4714875" y="3600450"/>
            <a:ext cx="771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นักนโยบาย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510088" y="39624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0" name="Text 28"/>
          <p:cNvSpPr/>
          <p:nvPr/>
        </p:nvSpPr>
        <p:spPr>
          <a:xfrm>
            <a:off x="4714875" y="3905250"/>
            <a:ext cx="1162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ภาครัฐและเอกชน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153400" y="1752600"/>
            <a:ext cx="3657600" cy="2609850"/>
          </a:xfrm>
          <a:custGeom>
            <a:avLst/>
            <a:gdLst/>
            <a:ahLst/>
            <a:cxnLst/>
            <a:rect l="l" t="t" r="r" b="b"/>
            <a:pathLst>
              <a:path w="3657600" h="2609850">
                <a:moveTo>
                  <a:pt x="152389" y="0"/>
                </a:moveTo>
                <a:lnTo>
                  <a:pt x="3505211" y="0"/>
                </a:lnTo>
                <a:cubicBezTo>
                  <a:pt x="3589317" y="0"/>
                  <a:pt x="3657600" y="68283"/>
                  <a:pt x="3657600" y="152389"/>
                </a:cubicBezTo>
                <a:lnTo>
                  <a:pt x="3657600" y="2457461"/>
                </a:lnTo>
                <a:cubicBezTo>
                  <a:pt x="3657600" y="2541567"/>
                  <a:pt x="3589317" y="2609850"/>
                  <a:pt x="3505211" y="2609850"/>
                </a:cubicBezTo>
                <a:lnTo>
                  <a:pt x="152389" y="2609850"/>
                </a:lnTo>
                <a:cubicBezTo>
                  <a:pt x="68283" y="2609850"/>
                  <a:pt x="0" y="2541567"/>
                  <a:pt x="0" y="2457461"/>
                </a:cubicBezTo>
                <a:lnTo>
                  <a:pt x="0" y="152389"/>
                </a:lnTo>
                <a:cubicBezTo>
                  <a:pt x="0" y="68283"/>
                  <a:pt x="68283" y="0"/>
                  <a:pt x="15238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32" name="Shape 30"/>
          <p:cNvSpPr/>
          <p:nvPr/>
        </p:nvSpPr>
        <p:spPr>
          <a:xfrm>
            <a:off x="8382000" y="1981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8515350" y="21145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0932" y="104180"/>
                </a:moveTo>
                <a:lnTo>
                  <a:pt x="59903" y="104180"/>
                </a:lnTo>
                <a:cubicBezTo>
                  <a:pt x="60982" y="128178"/>
                  <a:pt x="66303" y="150279"/>
                  <a:pt x="73856" y="166464"/>
                </a:cubicBezTo>
                <a:cubicBezTo>
                  <a:pt x="78098" y="175580"/>
                  <a:pt x="82674" y="182017"/>
                  <a:pt x="86916" y="185961"/>
                </a:cubicBezTo>
                <a:cubicBezTo>
                  <a:pt x="91083" y="189867"/>
                  <a:pt x="93948" y="190500"/>
                  <a:pt x="95436" y="190500"/>
                </a:cubicBezTo>
                <a:cubicBezTo>
                  <a:pt x="96924" y="190500"/>
                  <a:pt x="99789" y="189867"/>
                  <a:pt x="103956" y="185961"/>
                </a:cubicBezTo>
                <a:cubicBezTo>
                  <a:pt x="108198" y="182017"/>
                  <a:pt x="112775" y="175543"/>
                  <a:pt x="117016" y="166464"/>
                </a:cubicBezTo>
                <a:cubicBezTo>
                  <a:pt x="124569" y="150279"/>
                  <a:pt x="129890" y="128178"/>
                  <a:pt x="130969" y="104180"/>
                </a:cubicBezTo>
                <a:close/>
                <a:moveTo>
                  <a:pt x="59866" y="86320"/>
                </a:moveTo>
                <a:lnTo>
                  <a:pt x="130894" y="86320"/>
                </a:lnTo>
                <a:cubicBezTo>
                  <a:pt x="129853" y="62322"/>
                  <a:pt x="124532" y="40221"/>
                  <a:pt x="116979" y="24036"/>
                </a:cubicBezTo>
                <a:cubicBezTo>
                  <a:pt x="112737" y="14957"/>
                  <a:pt x="108161" y="8483"/>
                  <a:pt x="103919" y="4539"/>
                </a:cubicBezTo>
                <a:cubicBezTo>
                  <a:pt x="99752" y="633"/>
                  <a:pt x="96887" y="0"/>
                  <a:pt x="95399" y="0"/>
                </a:cubicBezTo>
                <a:cubicBezTo>
                  <a:pt x="93911" y="0"/>
                  <a:pt x="91046" y="633"/>
                  <a:pt x="86878" y="4539"/>
                </a:cubicBezTo>
                <a:cubicBezTo>
                  <a:pt x="82637" y="8483"/>
                  <a:pt x="78060" y="14957"/>
                  <a:pt x="73819" y="24036"/>
                </a:cubicBezTo>
                <a:cubicBezTo>
                  <a:pt x="66266" y="40221"/>
                  <a:pt x="60945" y="62322"/>
                  <a:pt x="59866" y="86320"/>
                </a:cubicBezTo>
                <a:close/>
                <a:moveTo>
                  <a:pt x="42007" y="86320"/>
                </a:moveTo>
                <a:cubicBezTo>
                  <a:pt x="43309" y="54471"/>
                  <a:pt x="51532" y="24892"/>
                  <a:pt x="63550" y="5469"/>
                </a:cubicBezTo>
                <a:cubicBezTo>
                  <a:pt x="29282" y="17599"/>
                  <a:pt x="4056" y="48816"/>
                  <a:pt x="558" y="86320"/>
                </a:cubicBezTo>
                <a:lnTo>
                  <a:pt x="42007" y="86320"/>
                </a:lnTo>
                <a:close/>
                <a:moveTo>
                  <a:pt x="558" y="104180"/>
                </a:moveTo>
                <a:cubicBezTo>
                  <a:pt x="4056" y="141684"/>
                  <a:pt x="29282" y="172901"/>
                  <a:pt x="63550" y="185031"/>
                </a:cubicBezTo>
                <a:cubicBezTo>
                  <a:pt x="51532" y="165608"/>
                  <a:pt x="43309" y="136029"/>
                  <a:pt x="42007" y="104180"/>
                </a:cubicBezTo>
                <a:lnTo>
                  <a:pt x="558" y="104180"/>
                </a:lnTo>
                <a:close/>
                <a:moveTo>
                  <a:pt x="148791" y="104180"/>
                </a:moveTo>
                <a:cubicBezTo>
                  <a:pt x="147489" y="136029"/>
                  <a:pt x="139266" y="165608"/>
                  <a:pt x="127248" y="185031"/>
                </a:cubicBezTo>
                <a:cubicBezTo>
                  <a:pt x="161516" y="172864"/>
                  <a:pt x="186742" y="141684"/>
                  <a:pt x="190240" y="104180"/>
                </a:cubicBezTo>
                <a:lnTo>
                  <a:pt x="148791" y="104180"/>
                </a:lnTo>
                <a:close/>
                <a:moveTo>
                  <a:pt x="190240" y="86320"/>
                </a:moveTo>
                <a:cubicBezTo>
                  <a:pt x="186742" y="48816"/>
                  <a:pt x="161516" y="17599"/>
                  <a:pt x="127248" y="5469"/>
                </a:cubicBezTo>
                <a:cubicBezTo>
                  <a:pt x="139266" y="24892"/>
                  <a:pt x="147489" y="54471"/>
                  <a:pt x="148791" y="86320"/>
                </a:cubicBezTo>
                <a:lnTo>
                  <a:pt x="190240" y="8632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4" name="Text 32"/>
          <p:cNvSpPr/>
          <p:nvPr/>
        </p:nvSpPr>
        <p:spPr>
          <a:xfrm>
            <a:off x="8953500" y="2076450"/>
            <a:ext cx="1333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บริบทภายนอก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82000" y="2590800"/>
            <a:ext cx="3276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พิจารณาปัจจัยภายนอก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396288" y="30480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7" name="Text 35"/>
          <p:cNvSpPr/>
          <p:nvPr/>
        </p:nvSpPr>
        <p:spPr>
          <a:xfrm>
            <a:off x="8601075" y="2990850"/>
            <a:ext cx="118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นโยบายระดับชาติ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396288" y="33528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9" name="Text 37"/>
          <p:cNvSpPr/>
          <p:nvPr/>
        </p:nvSpPr>
        <p:spPr>
          <a:xfrm>
            <a:off x="8601075" y="3295650"/>
            <a:ext cx="102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สภาพเศรษฐกิจ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396288" y="36576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1" name="Text 39"/>
          <p:cNvSpPr/>
          <p:nvPr/>
        </p:nvSpPr>
        <p:spPr>
          <a:xfrm>
            <a:off x="8601075" y="3600450"/>
            <a:ext cx="1133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วัฒนธรรมท้องถิ่น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396288" y="39624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3" name="Text 41"/>
          <p:cNvSpPr/>
          <p:nvPr/>
        </p:nvSpPr>
        <p:spPr>
          <a:xfrm>
            <a:off x="8601075" y="3905250"/>
            <a:ext cx="1333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กฎหมายและระเบียบ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81000" y="4591050"/>
            <a:ext cx="11430000" cy="1447800"/>
          </a:xfrm>
          <a:custGeom>
            <a:avLst/>
            <a:gdLst/>
            <a:ahLst/>
            <a:cxnLst/>
            <a:rect l="l" t="t" r="r" b="b"/>
            <a:pathLst>
              <a:path w="11430000" h="1447800">
                <a:moveTo>
                  <a:pt x="152395" y="0"/>
                </a:moveTo>
                <a:lnTo>
                  <a:pt x="11277605" y="0"/>
                </a:lnTo>
                <a:cubicBezTo>
                  <a:pt x="11361714" y="0"/>
                  <a:pt x="11430000" y="68286"/>
                  <a:pt x="11430000" y="152395"/>
                </a:cubicBezTo>
                <a:lnTo>
                  <a:pt x="11430000" y="1295405"/>
                </a:lnTo>
                <a:cubicBezTo>
                  <a:pt x="11430000" y="1379514"/>
                  <a:pt x="11361714" y="1447800"/>
                  <a:pt x="11277605" y="1447800"/>
                </a:cubicBezTo>
                <a:lnTo>
                  <a:pt x="152395" y="1447800"/>
                </a:lnTo>
                <a:cubicBezTo>
                  <a:pt x="68286" y="1447800"/>
                  <a:pt x="0" y="1379514"/>
                  <a:pt x="0" y="1295405"/>
                </a:cubicBezTo>
                <a:lnTo>
                  <a:pt x="0" y="152395"/>
                </a:lnTo>
                <a:cubicBezTo>
                  <a:pt x="0" y="68286"/>
                  <a:pt x="68286" y="0"/>
                  <a:pt x="1523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45" name="Shape 43"/>
          <p:cNvSpPr/>
          <p:nvPr/>
        </p:nvSpPr>
        <p:spPr>
          <a:xfrm>
            <a:off x="609600" y="48577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214313" y="17859"/>
                </a:moveTo>
                <a:cubicBezTo>
                  <a:pt x="214313" y="13729"/>
                  <a:pt x="212192" y="9897"/>
                  <a:pt x="208657" y="7739"/>
                </a:cubicBezTo>
                <a:cubicBezTo>
                  <a:pt x="205122" y="5581"/>
                  <a:pt x="200769" y="5358"/>
                  <a:pt x="197086" y="7218"/>
                </a:cubicBezTo>
                <a:lnTo>
                  <a:pt x="153851" y="28835"/>
                </a:lnTo>
                <a:lnTo>
                  <a:pt x="87102" y="6548"/>
                </a:lnTo>
                <a:cubicBezTo>
                  <a:pt x="84088" y="5544"/>
                  <a:pt x="80851" y="5767"/>
                  <a:pt x="78023" y="7181"/>
                </a:cubicBezTo>
                <a:lnTo>
                  <a:pt x="30398" y="30993"/>
                </a:lnTo>
                <a:cubicBezTo>
                  <a:pt x="26343" y="33040"/>
                  <a:pt x="23812" y="37170"/>
                  <a:pt x="23812" y="41672"/>
                </a:cubicBezTo>
                <a:lnTo>
                  <a:pt x="23812" y="172641"/>
                </a:lnTo>
                <a:cubicBezTo>
                  <a:pt x="23812" y="176771"/>
                  <a:pt x="25933" y="180603"/>
                  <a:pt x="29468" y="182761"/>
                </a:cubicBezTo>
                <a:cubicBezTo>
                  <a:pt x="33003" y="184919"/>
                  <a:pt x="37356" y="185142"/>
                  <a:pt x="41039" y="183282"/>
                </a:cubicBezTo>
                <a:lnTo>
                  <a:pt x="84237" y="161665"/>
                </a:lnTo>
                <a:lnTo>
                  <a:pt x="148717" y="183170"/>
                </a:lnTo>
                <a:cubicBezTo>
                  <a:pt x="147117" y="180789"/>
                  <a:pt x="145554" y="178296"/>
                  <a:pt x="144028" y="175766"/>
                </a:cubicBezTo>
                <a:cubicBezTo>
                  <a:pt x="139936" y="168957"/>
                  <a:pt x="135880" y="161144"/>
                  <a:pt x="132866" y="152772"/>
                </a:cubicBezTo>
                <a:lnTo>
                  <a:pt x="95213" y="140233"/>
                </a:lnTo>
                <a:lnTo>
                  <a:pt x="95213" y="34379"/>
                </a:lnTo>
                <a:lnTo>
                  <a:pt x="142838" y="50267"/>
                </a:lnTo>
                <a:lnTo>
                  <a:pt x="142838" y="87213"/>
                </a:lnTo>
                <a:cubicBezTo>
                  <a:pt x="154372" y="73893"/>
                  <a:pt x="171487" y="65484"/>
                  <a:pt x="190463" y="65484"/>
                </a:cubicBezTo>
                <a:cubicBezTo>
                  <a:pt x="198872" y="65484"/>
                  <a:pt x="206908" y="67121"/>
                  <a:pt x="214275" y="70135"/>
                </a:cubicBezTo>
                <a:lnTo>
                  <a:pt x="214313" y="17859"/>
                </a:lnTo>
                <a:close/>
                <a:moveTo>
                  <a:pt x="190500" y="83344"/>
                </a:moveTo>
                <a:cubicBezTo>
                  <a:pt x="165832" y="83344"/>
                  <a:pt x="145852" y="102989"/>
                  <a:pt x="145852" y="127211"/>
                </a:cubicBezTo>
                <a:cubicBezTo>
                  <a:pt x="145852" y="152846"/>
                  <a:pt x="169701" y="183170"/>
                  <a:pt x="182538" y="197644"/>
                </a:cubicBezTo>
                <a:cubicBezTo>
                  <a:pt x="186854" y="202481"/>
                  <a:pt x="194183" y="202481"/>
                  <a:pt x="198500" y="197644"/>
                </a:cubicBezTo>
                <a:cubicBezTo>
                  <a:pt x="211336" y="183170"/>
                  <a:pt x="235186" y="152846"/>
                  <a:pt x="235186" y="127211"/>
                </a:cubicBezTo>
                <a:cubicBezTo>
                  <a:pt x="235186" y="102989"/>
                  <a:pt x="215205" y="83344"/>
                  <a:pt x="190537" y="83344"/>
                </a:cubicBezTo>
                <a:close/>
                <a:moveTo>
                  <a:pt x="175617" y="127992"/>
                </a:moveTo>
                <a:cubicBezTo>
                  <a:pt x="175617" y="119778"/>
                  <a:pt x="182286" y="113109"/>
                  <a:pt x="190500" y="113109"/>
                </a:cubicBezTo>
                <a:cubicBezTo>
                  <a:pt x="198714" y="113109"/>
                  <a:pt x="205383" y="119778"/>
                  <a:pt x="205383" y="127992"/>
                </a:cubicBezTo>
                <a:cubicBezTo>
                  <a:pt x="205383" y="136206"/>
                  <a:pt x="198714" y="142875"/>
                  <a:pt x="190500" y="142875"/>
                </a:cubicBezTo>
                <a:cubicBezTo>
                  <a:pt x="182286" y="142875"/>
                  <a:pt x="175617" y="136206"/>
                  <a:pt x="175617" y="12799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6" name="Text 44"/>
          <p:cNvSpPr/>
          <p:nvPr/>
        </p:nvSpPr>
        <p:spPr>
          <a:xfrm>
            <a:off x="962025" y="4819650"/>
            <a:ext cx="2533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ทำไมต้องกำหนด Boundary?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09600" y="5238750"/>
            <a:ext cx="3590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ความชัดเจน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09600" y="5581650"/>
            <a:ext cx="3581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รู้ว่าต้องวิเคราะห์อะไร ที่ไหน กับใคร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4343400" y="5238750"/>
            <a:ext cx="3590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ความเป็นไปได้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343400" y="5581650"/>
            <a:ext cx="3581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ไม่กว้างจนเกินจะดำเนินการได้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077200" y="5238750"/>
            <a:ext cx="3590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ความครอบคลุม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077200" y="5581650"/>
            <a:ext cx="3581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ไม่แคบจนมองข้ามปัจจัยสำคัญ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81000" y="6191250"/>
            <a:ext cx="11430000" cy="457200"/>
          </a:xfrm>
          <a:custGeom>
            <a:avLst/>
            <a:gdLst/>
            <a:ahLst/>
            <a:cxnLst/>
            <a:rect l="l" t="t" r="r" b="b"/>
            <a:pathLst>
              <a:path w="11430000" h="457200">
                <a:moveTo>
                  <a:pt x="114300" y="0"/>
                </a:moveTo>
                <a:lnTo>
                  <a:pt x="11315700" y="0"/>
                </a:lnTo>
                <a:cubicBezTo>
                  <a:pt x="11378784" y="0"/>
                  <a:pt x="11430000" y="51216"/>
                  <a:pt x="11430000" y="114300"/>
                </a:cubicBezTo>
                <a:lnTo>
                  <a:pt x="11430000" y="342900"/>
                </a:lnTo>
                <a:cubicBezTo>
                  <a:pt x="11430000" y="405984"/>
                  <a:pt x="11378784" y="457200"/>
                  <a:pt x="113157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571500" y="6305550"/>
            <a:ext cx="11125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ที่มา: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WHO - "Systems Thinking for Health Systems Strengthening" (2009)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50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ขั้นตอน RCA แบบย่อ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10477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ภาพรวมกระบวนการ RCA 6 ขั้น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7500" y="1539774"/>
            <a:ext cx="635000" cy="635000"/>
          </a:xfrm>
          <a:custGeom>
            <a:avLst/>
            <a:gdLst/>
            <a:ahLst/>
            <a:cxnLst/>
            <a:rect l="l" t="t" r="r" b="b"/>
            <a:pathLst>
              <a:path w="635000" h="635000">
                <a:moveTo>
                  <a:pt x="127000" y="0"/>
                </a:moveTo>
                <a:lnTo>
                  <a:pt x="508000" y="0"/>
                </a:lnTo>
                <a:cubicBezTo>
                  <a:pt x="578093" y="0"/>
                  <a:pt x="635000" y="56907"/>
                  <a:pt x="635000" y="127000"/>
                </a:cubicBezTo>
                <a:lnTo>
                  <a:pt x="635000" y="508000"/>
                </a:lnTo>
                <a:cubicBezTo>
                  <a:pt x="635000" y="578093"/>
                  <a:pt x="578093" y="635000"/>
                  <a:pt x="508000" y="635000"/>
                </a:cubicBezTo>
                <a:lnTo>
                  <a:pt x="127000" y="635000"/>
                </a:lnTo>
                <a:cubicBezTo>
                  <a:pt x="56907" y="635000"/>
                  <a:pt x="0" y="578093"/>
                  <a:pt x="0" y="508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6" name="Text 4"/>
          <p:cNvSpPr/>
          <p:nvPr/>
        </p:nvSpPr>
        <p:spPr>
          <a:xfrm>
            <a:off x="588169" y="1714399"/>
            <a:ext cx="2143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143000" y="1460500"/>
            <a:ext cx="10731500" cy="793750"/>
          </a:xfrm>
          <a:custGeom>
            <a:avLst/>
            <a:gdLst/>
            <a:ahLst/>
            <a:cxnLst/>
            <a:rect l="l" t="t" r="r" b="b"/>
            <a:pathLst>
              <a:path w="10731500" h="793750">
                <a:moveTo>
                  <a:pt x="127000" y="0"/>
                </a:moveTo>
                <a:lnTo>
                  <a:pt x="10604500" y="0"/>
                </a:lnTo>
                <a:cubicBezTo>
                  <a:pt x="10674593" y="0"/>
                  <a:pt x="10731500" y="56907"/>
                  <a:pt x="10731500" y="127000"/>
                </a:cubicBezTo>
                <a:lnTo>
                  <a:pt x="10731500" y="666750"/>
                </a:lnTo>
                <a:cubicBezTo>
                  <a:pt x="10731500" y="736843"/>
                  <a:pt x="10674593" y="793750"/>
                  <a:pt x="10604500" y="793750"/>
                </a:cubicBezTo>
                <a:lnTo>
                  <a:pt x="127000" y="793750"/>
                </a:lnTo>
                <a:cubicBezTo>
                  <a:pt x="56907" y="793750"/>
                  <a:pt x="0" y="736843"/>
                  <a:pt x="0" y="66675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1301750" y="1619250"/>
            <a:ext cx="254793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Define Problem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01750" y="1904899"/>
            <a:ext cx="2516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กำหนดปัญหาอย่างชัดเจนด้วย SMART criteria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449844" y="1738212"/>
            <a:ext cx="238125" cy="238125"/>
          </a:xfrm>
          <a:custGeom>
            <a:avLst/>
            <a:gdLst/>
            <a:ahLst/>
            <a:cxnLst/>
            <a:rect l="l" t="t" r="r" b="b"/>
            <a:pathLst>
              <a:path w="238125" h="238125">
                <a:moveTo>
                  <a:pt x="208359" y="119062"/>
                </a:moveTo>
                <a:cubicBezTo>
                  <a:pt x="208359" y="69778"/>
                  <a:pt x="168347" y="29766"/>
                  <a:pt x="119062" y="29766"/>
                </a:cubicBezTo>
                <a:cubicBezTo>
                  <a:pt x="69778" y="29766"/>
                  <a:pt x="29766" y="69778"/>
                  <a:pt x="29766" y="119062"/>
                </a:cubicBezTo>
                <a:cubicBezTo>
                  <a:pt x="29766" y="168347"/>
                  <a:pt x="69778" y="208359"/>
                  <a:pt x="119062" y="208359"/>
                </a:cubicBezTo>
                <a:cubicBezTo>
                  <a:pt x="168347" y="208359"/>
                  <a:pt x="208359" y="168347"/>
                  <a:pt x="208359" y="119063"/>
                </a:cubicBezTo>
                <a:close/>
                <a:moveTo>
                  <a:pt x="0" y="119062"/>
                </a:moveTo>
                <a:cubicBezTo>
                  <a:pt x="0" y="53350"/>
                  <a:pt x="53350" y="0"/>
                  <a:pt x="119062" y="0"/>
                </a:cubicBezTo>
                <a:cubicBezTo>
                  <a:pt x="184775" y="0"/>
                  <a:pt x="238125" y="53350"/>
                  <a:pt x="238125" y="119062"/>
                </a:cubicBezTo>
                <a:cubicBezTo>
                  <a:pt x="238125" y="184775"/>
                  <a:pt x="184775" y="238125"/>
                  <a:pt x="119062" y="238125"/>
                </a:cubicBezTo>
                <a:cubicBezTo>
                  <a:pt x="53350" y="238125"/>
                  <a:pt x="0" y="184775"/>
                  <a:pt x="0" y="119062"/>
                </a:cubicBezTo>
                <a:close/>
                <a:moveTo>
                  <a:pt x="119062" y="156270"/>
                </a:moveTo>
                <a:cubicBezTo>
                  <a:pt x="139598" y="156270"/>
                  <a:pt x="156270" y="139598"/>
                  <a:pt x="156270" y="119062"/>
                </a:cubicBezTo>
                <a:cubicBezTo>
                  <a:pt x="156270" y="98527"/>
                  <a:pt x="139598" y="81855"/>
                  <a:pt x="119062" y="81855"/>
                </a:cubicBezTo>
                <a:cubicBezTo>
                  <a:pt x="98527" y="81855"/>
                  <a:pt x="81855" y="98527"/>
                  <a:pt x="81855" y="119062"/>
                </a:cubicBezTo>
                <a:cubicBezTo>
                  <a:pt x="81855" y="139598"/>
                  <a:pt x="98527" y="156270"/>
                  <a:pt x="119062" y="156270"/>
                </a:cubicBezTo>
                <a:close/>
                <a:moveTo>
                  <a:pt x="119062" y="52090"/>
                </a:moveTo>
                <a:cubicBezTo>
                  <a:pt x="156026" y="52090"/>
                  <a:pt x="186035" y="82099"/>
                  <a:pt x="186035" y="119062"/>
                </a:cubicBezTo>
                <a:cubicBezTo>
                  <a:pt x="186035" y="156026"/>
                  <a:pt x="156026" y="186035"/>
                  <a:pt x="119062" y="186035"/>
                </a:cubicBezTo>
                <a:cubicBezTo>
                  <a:pt x="82099" y="186035"/>
                  <a:pt x="52090" y="156026"/>
                  <a:pt x="52090" y="119062"/>
                </a:cubicBezTo>
                <a:cubicBezTo>
                  <a:pt x="52090" y="82099"/>
                  <a:pt x="82099" y="52090"/>
                  <a:pt x="119062" y="52090"/>
                </a:cubicBezTo>
                <a:close/>
                <a:moveTo>
                  <a:pt x="104180" y="119062"/>
                </a:moveTo>
                <a:cubicBezTo>
                  <a:pt x="104180" y="110848"/>
                  <a:pt x="110848" y="104180"/>
                  <a:pt x="119062" y="104180"/>
                </a:cubicBezTo>
                <a:cubicBezTo>
                  <a:pt x="127277" y="104180"/>
                  <a:pt x="133945" y="110848"/>
                  <a:pt x="133945" y="119062"/>
                </a:cubicBezTo>
                <a:cubicBezTo>
                  <a:pt x="133945" y="127277"/>
                  <a:pt x="127277" y="133945"/>
                  <a:pt x="119062" y="133945"/>
                </a:cubicBezTo>
                <a:cubicBezTo>
                  <a:pt x="110848" y="133945"/>
                  <a:pt x="104180" y="127277"/>
                  <a:pt x="104180" y="11906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1" name="Shape 9"/>
          <p:cNvSpPr/>
          <p:nvPr/>
        </p:nvSpPr>
        <p:spPr>
          <a:xfrm>
            <a:off x="6024563" y="2412899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2" name="Shape 10"/>
          <p:cNvSpPr/>
          <p:nvPr/>
        </p:nvSpPr>
        <p:spPr>
          <a:xfrm>
            <a:off x="317500" y="2841431"/>
            <a:ext cx="635000" cy="635000"/>
          </a:xfrm>
          <a:custGeom>
            <a:avLst/>
            <a:gdLst/>
            <a:ahLst/>
            <a:cxnLst/>
            <a:rect l="l" t="t" r="r" b="b"/>
            <a:pathLst>
              <a:path w="635000" h="635000">
                <a:moveTo>
                  <a:pt x="127000" y="0"/>
                </a:moveTo>
                <a:lnTo>
                  <a:pt x="508000" y="0"/>
                </a:lnTo>
                <a:cubicBezTo>
                  <a:pt x="578093" y="0"/>
                  <a:pt x="635000" y="56907"/>
                  <a:pt x="635000" y="127000"/>
                </a:cubicBezTo>
                <a:lnTo>
                  <a:pt x="635000" y="508000"/>
                </a:lnTo>
                <a:cubicBezTo>
                  <a:pt x="635000" y="578093"/>
                  <a:pt x="578093" y="635000"/>
                  <a:pt x="508000" y="635000"/>
                </a:cubicBezTo>
                <a:lnTo>
                  <a:pt x="127000" y="635000"/>
                </a:lnTo>
                <a:cubicBezTo>
                  <a:pt x="56907" y="635000"/>
                  <a:pt x="0" y="578093"/>
                  <a:pt x="0" y="508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3" name="Text 11"/>
          <p:cNvSpPr/>
          <p:nvPr/>
        </p:nvSpPr>
        <p:spPr>
          <a:xfrm>
            <a:off x="568027" y="3016056"/>
            <a:ext cx="25400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143000" y="2762149"/>
            <a:ext cx="10731500" cy="793750"/>
          </a:xfrm>
          <a:custGeom>
            <a:avLst/>
            <a:gdLst/>
            <a:ahLst/>
            <a:cxnLst/>
            <a:rect l="l" t="t" r="r" b="b"/>
            <a:pathLst>
              <a:path w="10731500" h="793750">
                <a:moveTo>
                  <a:pt x="127000" y="0"/>
                </a:moveTo>
                <a:lnTo>
                  <a:pt x="10604500" y="0"/>
                </a:lnTo>
                <a:cubicBezTo>
                  <a:pt x="10674593" y="0"/>
                  <a:pt x="10731500" y="56907"/>
                  <a:pt x="10731500" y="127000"/>
                </a:cubicBezTo>
                <a:lnTo>
                  <a:pt x="10731500" y="666750"/>
                </a:lnTo>
                <a:cubicBezTo>
                  <a:pt x="10731500" y="736843"/>
                  <a:pt x="10674593" y="793750"/>
                  <a:pt x="10604500" y="793750"/>
                </a:cubicBezTo>
                <a:lnTo>
                  <a:pt x="127000" y="793750"/>
                </a:lnTo>
                <a:cubicBezTo>
                  <a:pt x="56907" y="793750"/>
                  <a:pt x="0" y="736843"/>
                  <a:pt x="0" y="66675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1301750" y="2920899"/>
            <a:ext cx="1984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Collect Evidence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301750" y="3206556"/>
            <a:ext cx="1952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รวบรวมข้อมูลเชิงปริมาณและคุณภาพ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1464727" y="3039869"/>
            <a:ext cx="208359" cy="238125"/>
          </a:xfrm>
          <a:custGeom>
            <a:avLst/>
            <a:gdLst/>
            <a:ahLst/>
            <a:cxnLst/>
            <a:rect l="l" t="t" r="r" b="b"/>
            <a:pathLst>
              <a:path w="208359" h="238125">
                <a:moveTo>
                  <a:pt x="208359" y="95715"/>
                </a:moveTo>
                <a:cubicBezTo>
                  <a:pt x="201476" y="100273"/>
                  <a:pt x="193570" y="103947"/>
                  <a:pt x="185338" y="106877"/>
                </a:cubicBezTo>
                <a:cubicBezTo>
                  <a:pt x="163478" y="114691"/>
                  <a:pt x="134782" y="119062"/>
                  <a:pt x="104180" y="119062"/>
                </a:cubicBezTo>
                <a:cubicBezTo>
                  <a:pt x="73577" y="119062"/>
                  <a:pt x="44834" y="114644"/>
                  <a:pt x="23022" y="106877"/>
                </a:cubicBezTo>
                <a:cubicBezTo>
                  <a:pt x="14836" y="103947"/>
                  <a:pt x="6883" y="100273"/>
                  <a:pt x="0" y="95715"/>
                </a:cubicBezTo>
                <a:lnTo>
                  <a:pt x="0" y="133945"/>
                </a:lnTo>
                <a:cubicBezTo>
                  <a:pt x="0" y="154502"/>
                  <a:pt x="46648" y="171152"/>
                  <a:pt x="104180" y="171152"/>
                </a:cubicBezTo>
                <a:cubicBezTo>
                  <a:pt x="161711" y="171152"/>
                  <a:pt x="208359" y="154502"/>
                  <a:pt x="208359" y="133945"/>
                </a:cubicBezTo>
                <a:lnTo>
                  <a:pt x="208359" y="95715"/>
                </a:lnTo>
                <a:close/>
                <a:moveTo>
                  <a:pt x="208359" y="59531"/>
                </a:moveTo>
                <a:lnTo>
                  <a:pt x="208359" y="37207"/>
                </a:lnTo>
                <a:cubicBezTo>
                  <a:pt x="208359" y="16650"/>
                  <a:pt x="161711" y="0"/>
                  <a:pt x="104180" y="0"/>
                </a:cubicBezTo>
                <a:cubicBezTo>
                  <a:pt x="46648" y="0"/>
                  <a:pt x="0" y="16650"/>
                  <a:pt x="0" y="37207"/>
                </a:cubicBezTo>
                <a:lnTo>
                  <a:pt x="0" y="59531"/>
                </a:lnTo>
                <a:cubicBezTo>
                  <a:pt x="0" y="80088"/>
                  <a:pt x="46648" y="96738"/>
                  <a:pt x="104180" y="96738"/>
                </a:cubicBezTo>
                <a:cubicBezTo>
                  <a:pt x="161711" y="96738"/>
                  <a:pt x="208359" y="80088"/>
                  <a:pt x="208359" y="59531"/>
                </a:cubicBezTo>
                <a:close/>
                <a:moveTo>
                  <a:pt x="185338" y="181291"/>
                </a:moveTo>
                <a:cubicBezTo>
                  <a:pt x="163525" y="189058"/>
                  <a:pt x="134829" y="193477"/>
                  <a:pt x="104180" y="193477"/>
                </a:cubicBezTo>
                <a:cubicBezTo>
                  <a:pt x="73530" y="193477"/>
                  <a:pt x="44834" y="189058"/>
                  <a:pt x="23022" y="181291"/>
                </a:cubicBezTo>
                <a:cubicBezTo>
                  <a:pt x="14836" y="178361"/>
                  <a:pt x="6883" y="174687"/>
                  <a:pt x="0" y="170129"/>
                </a:cubicBezTo>
                <a:lnTo>
                  <a:pt x="0" y="200918"/>
                </a:lnTo>
                <a:cubicBezTo>
                  <a:pt x="0" y="221475"/>
                  <a:pt x="46648" y="238125"/>
                  <a:pt x="104180" y="238125"/>
                </a:cubicBezTo>
                <a:cubicBezTo>
                  <a:pt x="161711" y="238125"/>
                  <a:pt x="208359" y="221475"/>
                  <a:pt x="208359" y="200918"/>
                </a:cubicBezTo>
                <a:lnTo>
                  <a:pt x="208359" y="170129"/>
                </a:lnTo>
                <a:cubicBezTo>
                  <a:pt x="201476" y="174687"/>
                  <a:pt x="193570" y="178361"/>
                  <a:pt x="185338" y="18129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8" name="Shape 16"/>
          <p:cNvSpPr/>
          <p:nvPr/>
        </p:nvSpPr>
        <p:spPr>
          <a:xfrm>
            <a:off x="6024563" y="3714556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9" name="Shape 17"/>
          <p:cNvSpPr/>
          <p:nvPr/>
        </p:nvSpPr>
        <p:spPr>
          <a:xfrm>
            <a:off x="317500" y="4143080"/>
            <a:ext cx="635000" cy="635000"/>
          </a:xfrm>
          <a:custGeom>
            <a:avLst/>
            <a:gdLst/>
            <a:ahLst/>
            <a:cxnLst/>
            <a:rect l="l" t="t" r="r" b="b"/>
            <a:pathLst>
              <a:path w="635000" h="635000">
                <a:moveTo>
                  <a:pt x="127000" y="0"/>
                </a:moveTo>
                <a:lnTo>
                  <a:pt x="508000" y="0"/>
                </a:lnTo>
                <a:cubicBezTo>
                  <a:pt x="578093" y="0"/>
                  <a:pt x="635000" y="56907"/>
                  <a:pt x="635000" y="127000"/>
                </a:cubicBezTo>
                <a:lnTo>
                  <a:pt x="635000" y="508000"/>
                </a:lnTo>
                <a:cubicBezTo>
                  <a:pt x="635000" y="578093"/>
                  <a:pt x="578093" y="635000"/>
                  <a:pt x="508000" y="635000"/>
                </a:cubicBezTo>
                <a:lnTo>
                  <a:pt x="127000" y="635000"/>
                </a:lnTo>
                <a:cubicBezTo>
                  <a:pt x="56907" y="635000"/>
                  <a:pt x="0" y="578093"/>
                  <a:pt x="0" y="508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0" name="Text 18"/>
          <p:cNvSpPr/>
          <p:nvPr/>
        </p:nvSpPr>
        <p:spPr>
          <a:xfrm>
            <a:off x="564952" y="4317705"/>
            <a:ext cx="261937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143000" y="4063806"/>
            <a:ext cx="10731500" cy="793750"/>
          </a:xfrm>
          <a:custGeom>
            <a:avLst/>
            <a:gdLst/>
            <a:ahLst/>
            <a:cxnLst/>
            <a:rect l="l" t="t" r="r" b="b"/>
            <a:pathLst>
              <a:path w="10731500" h="793750">
                <a:moveTo>
                  <a:pt x="127000" y="0"/>
                </a:moveTo>
                <a:lnTo>
                  <a:pt x="10604500" y="0"/>
                </a:lnTo>
                <a:cubicBezTo>
                  <a:pt x="10674593" y="0"/>
                  <a:pt x="10731500" y="56907"/>
                  <a:pt x="10731500" y="127000"/>
                </a:cubicBezTo>
                <a:lnTo>
                  <a:pt x="10731500" y="666750"/>
                </a:lnTo>
                <a:cubicBezTo>
                  <a:pt x="10731500" y="736843"/>
                  <a:pt x="10674593" y="793750"/>
                  <a:pt x="10604500" y="793750"/>
                </a:cubicBezTo>
                <a:lnTo>
                  <a:pt x="127000" y="793750"/>
                </a:lnTo>
                <a:cubicBezTo>
                  <a:pt x="56907" y="793750"/>
                  <a:pt x="0" y="736843"/>
                  <a:pt x="0" y="66675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22" name="Text 20"/>
          <p:cNvSpPr/>
          <p:nvPr/>
        </p:nvSpPr>
        <p:spPr>
          <a:xfrm>
            <a:off x="1301750" y="4222556"/>
            <a:ext cx="21351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Analyze Causes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01750" y="4508205"/>
            <a:ext cx="21034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วิเคราะห์สาเหตุระดับต่างๆ ด้วย 5 Whys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1449844" y="4341518"/>
            <a:ext cx="238125" cy="238125"/>
          </a:xfrm>
          <a:custGeom>
            <a:avLst/>
            <a:gdLst/>
            <a:ahLst/>
            <a:cxnLst/>
            <a:rect l="l" t="t" r="r" b="b"/>
            <a:pathLst>
              <a:path w="238125" h="238125">
                <a:moveTo>
                  <a:pt x="193477" y="96738"/>
                </a:moveTo>
                <a:cubicBezTo>
                  <a:pt x="193477" y="118086"/>
                  <a:pt x="186547" y="137806"/>
                  <a:pt x="174873" y="153805"/>
                </a:cubicBezTo>
                <a:lnTo>
                  <a:pt x="233753" y="212731"/>
                </a:lnTo>
                <a:cubicBezTo>
                  <a:pt x="239567" y="218545"/>
                  <a:pt x="239567" y="227986"/>
                  <a:pt x="233753" y="233800"/>
                </a:cubicBezTo>
                <a:cubicBezTo>
                  <a:pt x="227940" y="239613"/>
                  <a:pt x="218498" y="239613"/>
                  <a:pt x="212685" y="233800"/>
                </a:cubicBezTo>
                <a:lnTo>
                  <a:pt x="153805" y="174873"/>
                </a:lnTo>
                <a:cubicBezTo>
                  <a:pt x="137806" y="186547"/>
                  <a:pt x="118086" y="193477"/>
                  <a:pt x="96738" y="193477"/>
                </a:cubicBezTo>
                <a:cubicBezTo>
                  <a:pt x="43300" y="193477"/>
                  <a:pt x="0" y="150177"/>
                  <a:pt x="0" y="96738"/>
                </a:cubicBezTo>
                <a:cubicBezTo>
                  <a:pt x="0" y="43300"/>
                  <a:pt x="43300" y="0"/>
                  <a:pt x="96738" y="0"/>
                </a:cubicBezTo>
                <a:cubicBezTo>
                  <a:pt x="150177" y="0"/>
                  <a:pt x="193477" y="43300"/>
                  <a:pt x="193477" y="96738"/>
                </a:cubicBezTo>
                <a:close/>
                <a:moveTo>
                  <a:pt x="96738" y="163711"/>
                </a:moveTo>
                <a:cubicBezTo>
                  <a:pt x="133701" y="163711"/>
                  <a:pt x="163711" y="133701"/>
                  <a:pt x="163711" y="96738"/>
                </a:cubicBezTo>
                <a:cubicBezTo>
                  <a:pt x="163711" y="59775"/>
                  <a:pt x="133701" y="29766"/>
                  <a:pt x="96738" y="29766"/>
                </a:cubicBezTo>
                <a:cubicBezTo>
                  <a:pt x="59775" y="29766"/>
                  <a:pt x="29766" y="59775"/>
                  <a:pt x="29766" y="96738"/>
                </a:cubicBezTo>
                <a:cubicBezTo>
                  <a:pt x="29766" y="133701"/>
                  <a:pt x="59775" y="163711"/>
                  <a:pt x="96738" y="16371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5" name="Shape 23"/>
          <p:cNvSpPr/>
          <p:nvPr/>
        </p:nvSpPr>
        <p:spPr>
          <a:xfrm>
            <a:off x="6024563" y="501620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6" name="Shape 24"/>
          <p:cNvSpPr/>
          <p:nvPr/>
        </p:nvSpPr>
        <p:spPr>
          <a:xfrm>
            <a:off x="317500" y="5444730"/>
            <a:ext cx="635000" cy="635000"/>
          </a:xfrm>
          <a:custGeom>
            <a:avLst/>
            <a:gdLst/>
            <a:ahLst/>
            <a:cxnLst/>
            <a:rect l="l" t="t" r="r" b="b"/>
            <a:pathLst>
              <a:path w="635000" h="635000">
                <a:moveTo>
                  <a:pt x="127000" y="0"/>
                </a:moveTo>
                <a:lnTo>
                  <a:pt x="508000" y="0"/>
                </a:lnTo>
                <a:cubicBezTo>
                  <a:pt x="578093" y="0"/>
                  <a:pt x="635000" y="56907"/>
                  <a:pt x="635000" y="127000"/>
                </a:cubicBezTo>
                <a:lnTo>
                  <a:pt x="635000" y="508000"/>
                </a:lnTo>
                <a:cubicBezTo>
                  <a:pt x="635000" y="578093"/>
                  <a:pt x="578093" y="635000"/>
                  <a:pt x="508000" y="635000"/>
                </a:cubicBezTo>
                <a:lnTo>
                  <a:pt x="127000" y="635000"/>
                </a:lnTo>
                <a:cubicBezTo>
                  <a:pt x="56907" y="635000"/>
                  <a:pt x="0" y="578093"/>
                  <a:pt x="0" y="508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7" name="Text 25"/>
          <p:cNvSpPr/>
          <p:nvPr/>
        </p:nvSpPr>
        <p:spPr>
          <a:xfrm>
            <a:off x="565150" y="5619355"/>
            <a:ext cx="261937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143000" y="5365455"/>
            <a:ext cx="10731500" cy="793750"/>
          </a:xfrm>
          <a:custGeom>
            <a:avLst/>
            <a:gdLst/>
            <a:ahLst/>
            <a:cxnLst/>
            <a:rect l="l" t="t" r="r" b="b"/>
            <a:pathLst>
              <a:path w="10731500" h="793750">
                <a:moveTo>
                  <a:pt x="127000" y="0"/>
                </a:moveTo>
                <a:lnTo>
                  <a:pt x="10604500" y="0"/>
                </a:lnTo>
                <a:cubicBezTo>
                  <a:pt x="10674593" y="0"/>
                  <a:pt x="10731500" y="56907"/>
                  <a:pt x="10731500" y="127000"/>
                </a:cubicBezTo>
                <a:lnTo>
                  <a:pt x="10731500" y="666750"/>
                </a:lnTo>
                <a:cubicBezTo>
                  <a:pt x="10731500" y="736843"/>
                  <a:pt x="10674593" y="793750"/>
                  <a:pt x="10604500" y="793750"/>
                </a:cubicBezTo>
                <a:lnTo>
                  <a:pt x="127000" y="793750"/>
                </a:lnTo>
                <a:cubicBezTo>
                  <a:pt x="56907" y="793750"/>
                  <a:pt x="0" y="736843"/>
                  <a:pt x="0" y="66675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29" name="Text 27"/>
          <p:cNvSpPr/>
          <p:nvPr/>
        </p:nvSpPr>
        <p:spPr>
          <a:xfrm>
            <a:off x="1301750" y="5524205"/>
            <a:ext cx="21986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Verify Root Causes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301750" y="5809855"/>
            <a:ext cx="2166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ยืนยันสาเหตุรากด้วยหลักฐานหลายแหล่ง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1479609" y="5643167"/>
            <a:ext cx="178594" cy="238125"/>
          </a:xfrm>
          <a:custGeom>
            <a:avLst/>
            <a:gdLst/>
            <a:ahLst/>
            <a:cxnLst/>
            <a:rect l="l" t="t" r="r" b="b"/>
            <a:pathLst>
              <a:path w="178594" h="238125">
                <a:moveTo>
                  <a:pt x="116225" y="31068"/>
                </a:moveTo>
                <a:cubicBezTo>
                  <a:pt x="121062" y="24417"/>
                  <a:pt x="119574" y="15115"/>
                  <a:pt x="112923" y="10278"/>
                </a:cubicBezTo>
                <a:cubicBezTo>
                  <a:pt x="106273" y="5442"/>
                  <a:pt x="96971" y="6930"/>
                  <a:pt x="92134" y="13581"/>
                </a:cubicBezTo>
                <a:lnTo>
                  <a:pt x="42835" y="81344"/>
                </a:lnTo>
                <a:lnTo>
                  <a:pt x="25394" y="63903"/>
                </a:lnTo>
                <a:cubicBezTo>
                  <a:pt x="19580" y="58089"/>
                  <a:pt x="10139" y="58089"/>
                  <a:pt x="4325" y="63903"/>
                </a:cubicBezTo>
                <a:cubicBezTo>
                  <a:pt x="-1488" y="69717"/>
                  <a:pt x="-1488" y="79158"/>
                  <a:pt x="4325" y="84972"/>
                </a:cubicBezTo>
                <a:lnTo>
                  <a:pt x="34091" y="114737"/>
                </a:lnTo>
                <a:cubicBezTo>
                  <a:pt x="37161" y="117807"/>
                  <a:pt x="41439" y="119388"/>
                  <a:pt x="45765" y="119062"/>
                </a:cubicBezTo>
                <a:cubicBezTo>
                  <a:pt x="50090" y="118737"/>
                  <a:pt x="54090" y="116505"/>
                  <a:pt x="56648" y="112970"/>
                </a:cubicBezTo>
                <a:lnTo>
                  <a:pt x="116179" y="31114"/>
                </a:lnTo>
                <a:close/>
                <a:moveTo>
                  <a:pt x="175757" y="94320"/>
                </a:moveTo>
                <a:cubicBezTo>
                  <a:pt x="180594" y="87669"/>
                  <a:pt x="179105" y="78367"/>
                  <a:pt x="172455" y="73530"/>
                </a:cubicBezTo>
                <a:cubicBezTo>
                  <a:pt x="165804" y="68693"/>
                  <a:pt x="156502" y="70182"/>
                  <a:pt x="151665" y="76833"/>
                </a:cubicBezTo>
                <a:lnTo>
                  <a:pt x="72600" y="185524"/>
                </a:lnTo>
                <a:lnTo>
                  <a:pt x="40277" y="153200"/>
                </a:lnTo>
                <a:cubicBezTo>
                  <a:pt x="34463" y="147386"/>
                  <a:pt x="25022" y="147386"/>
                  <a:pt x="19208" y="153200"/>
                </a:cubicBezTo>
                <a:cubicBezTo>
                  <a:pt x="13395" y="159014"/>
                  <a:pt x="13395" y="168455"/>
                  <a:pt x="19208" y="174268"/>
                </a:cubicBezTo>
                <a:lnTo>
                  <a:pt x="63857" y="218917"/>
                </a:lnTo>
                <a:cubicBezTo>
                  <a:pt x="66926" y="221986"/>
                  <a:pt x="71205" y="223568"/>
                  <a:pt x="75530" y="223242"/>
                </a:cubicBezTo>
                <a:cubicBezTo>
                  <a:pt x="79856" y="222917"/>
                  <a:pt x="83855" y="220684"/>
                  <a:pt x="86413" y="217150"/>
                </a:cubicBezTo>
                <a:lnTo>
                  <a:pt x="175710" y="94366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2" name="Shape 30"/>
          <p:cNvSpPr/>
          <p:nvPr/>
        </p:nvSpPr>
        <p:spPr>
          <a:xfrm>
            <a:off x="6024563" y="631785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3" name="Shape 31"/>
          <p:cNvSpPr/>
          <p:nvPr/>
        </p:nvSpPr>
        <p:spPr>
          <a:xfrm>
            <a:off x="317500" y="6746379"/>
            <a:ext cx="635000" cy="635000"/>
          </a:xfrm>
          <a:custGeom>
            <a:avLst/>
            <a:gdLst/>
            <a:ahLst/>
            <a:cxnLst/>
            <a:rect l="l" t="t" r="r" b="b"/>
            <a:pathLst>
              <a:path w="635000" h="635000">
                <a:moveTo>
                  <a:pt x="127000" y="0"/>
                </a:moveTo>
                <a:lnTo>
                  <a:pt x="508000" y="0"/>
                </a:lnTo>
                <a:cubicBezTo>
                  <a:pt x="578093" y="0"/>
                  <a:pt x="635000" y="56907"/>
                  <a:pt x="635000" y="127000"/>
                </a:cubicBezTo>
                <a:lnTo>
                  <a:pt x="635000" y="508000"/>
                </a:lnTo>
                <a:cubicBezTo>
                  <a:pt x="635000" y="578093"/>
                  <a:pt x="578093" y="635000"/>
                  <a:pt x="508000" y="635000"/>
                </a:cubicBezTo>
                <a:lnTo>
                  <a:pt x="127000" y="635000"/>
                </a:lnTo>
                <a:cubicBezTo>
                  <a:pt x="56907" y="635000"/>
                  <a:pt x="0" y="578093"/>
                  <a:pt x="0" y="508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4" name="Text 32"/>
          <p:cNvSpPr/>
          <p:nvPr/>
        </p:nvSpPr>
        <p:spPr>
          <a:xfrm>
            <a:off x="563860" y="6921004"/>
            <a:ext cx="261937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143000" y="6667105"/>
            <a:ext cx="10731500" cy="793750"/>
          </a:xfrm>
          <a:custGeom>
            <a:avLst/>
            <a:gdLst/>
            <a:ahLst/>
            <a:cxnLst/>
            <a:rect l="l" t="t" r="r" b="b"/>
            <a:pathLst>
              <a:path w="10731500" h="793750">
                <a:moveTo>
                  <a:pt x="127000" y="0"/>
                </a:moveTo>
                <a:lnTo>
                  <a:pt x="10604500" y="0"/>
                </a:lnTo>
                <a:cubicBezTo>
                  <a:pt x="10674593" y="0"/>
                  <a:pt x="10731500" y="56907"/>
                  <a:pt x="10731500" y="127000"/>
                </a:cubicBezTo>
                <a:lnTo>
                  <a:pt x="10731500" y="666750"/>
                </a:lnTo>
                <a:cubicBezTo>
                  <a:pt x="10731500" y="736843"/>
                  <a:pt x="10674593" y="793750"/>
                  <a:pt x="10604500" y="793750"/>
                </a:cubicBezTo>
                <a:lnTo>
                  <a:pt x="127000" y="793750"/>
                </a:lnTo>
                <a:cubicBezTo>
                  <a:pt x="56907" y="793750"/>
                  <a:pt x="0" y="736843"/>
                  <a:pt x="0" y="66675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36" name="Text 34"/>
          <p:cNvSpPr/>
          <p:nvPr/>
        </p:nvSpPr>
        <p:spPr>
          <a:xfrm>
            <a:off x="1301750" y="6825855"/>
            <a:ext cx="164306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 Actions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301750" y="7111504"/>
            <a:ext cx="1611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พัฒนามาตรการแก้ไขเชิงระบบ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1449844" y="6944816"/>
            <a:ext cx="238125" cy="238125"/>
          </a:xfrm>
          <a:custGeom>
            <a:avLst/>
            <a:gdLst/>
            <a:ahLst/>
            <a:cxnLst/>
            <a:rect l="l" t="t" r="r" b="b"/>
            <a:pathLst>
              <a:path w="238125" h="238125">
                <a:moveTo>
                  <a:pt x="62229" y="16883"/>
                </a:moveTo>
                <a:cubicBezTo>
                  <a:pt x="67298" y="20417"/>
                  <a:pt x="68507" y="27394"/>
                  <a:pt x="64973" y="32417"/>
                </a:cubicBezTo>
                <a:lnTo>
                  <a:pt x="38928" y="69624"/>
                </a:lnTo>
                <a:cubicBezTo>
                  <a:pt x="37021" y="72321"/>
                  <a:pt x="34044" y="74042"/>
                  <a:pt x="30742" y="74321"/>
                </a:cubicBezTo>
                <a:cubicBezTo>
                  <a:pt x="27440" y="74600"/>
                  <a:pt x="24185" y="73484"/>
                  <a:pt x="21859" y="71158"/>
                </a:cubicBezTo>
                <a:lnTo>
                  <a:pt x="3256" y="52555"/>
                </a:lnTo>
                <a:cubicBezTo>
                  <a:pt x="-1070" y="48183"/>
                  <a:pt x="-1070" y="41114"/>
                  <a:pt x="3256" y="36742"/>
                </a:cubicBezTo>
                <a:cubicBezTo>
                  <a:pt x="7581" y="32370"/>
                  <a:pt x="14697" y="32417"/>
                  <a:pt x="19069" y="36742"/>
                </a:cubicBezTo>
                <a:lnTo>
                  <a:pt x="28277" y="45951"/>
                </a:lnTo>
                <a:lnTo>
                  <a:pt x="46695" y="19627"/>
                </a:lnTo>
                <a:cubicBezTo>
                  <a:pt x="50229" y="14557"/>
                  <a:pt x="57206" y="13348"/>
                  <a:pt x="62229" y="16883"/>
                </a:cubicBezTo>
                <a:close/>
                <a:moveTo>
                  <a:pt x="62229" y="91297"/>
                </a:moveTo>
                <a:cubicBezTo>
                  <a:pt x="67298" y="94831"/>
                  <a:pt x="68507" y="101808"/>
                  <a:pt x="64973" y="106831"/>
                </a:cubicBezTo>
                <a:lnTo>
                  <a:pt x="38928" y="144038"/>
                </a:lnTo>
                <a:cubicBezTo>
                  <a:pt x="37021" y="146735"/>
                  <a:pt x="34044" y="148456"/>
                  <a:pt x="30742" y="148735"/>
                </a:cubicBezTo>
                <a:cubicBezTo>
                  <a:pt x="27440" y="149014"/>
                  <a:pt x="24185" y="147898"/>
                  <a:pt x="21859" y="145573"/>
                </a:cubicBezTo>
                <a:lnTo>
                  <a:pt x="3256" y="126969"/>
                </a:lnTo>
                <a:cubicBezTo>
                  <a:pt x="-1116" y="122597"/>
                  <a:pt x="-1116" y="115528"/>
                  <a:pt x="3256" y="111203"/>
                </a:cubicBezTo>
                <a:cubicBezTo>
                  <a:pt x="7627" y="106877"/>
                  <a:pt x="14697" y="106831"/>
                  <a:pt x="19022" y="111203"/>
                </a:cubicBezTo>
                <a:lnTo>
                  <a:pt x="28231" y="120411"/>
                </a:lnTo>
                <a:lnTo>
                  <a:pt x="46648" y="94087"/>
                </a:lnTo>
                <a:cubicBezTo>
                  <a:pt x="50183" y="89018"/>
                  <a:pt x="57159" y="87809"/>
                  <a:pt x="62182" y="91343"/>
                </a:cubicBezTo>
                <a:close/>
                <a:moveTo>
                  <a:pt x="104180" y="44648"/>
                </a:moveTo>
                <a:cubicBezTo>
                  <a:pt x="104180" y="36416"/>
                  <a:pt x="110830" y="29766"/>
                  <a:pt x="119062" y="29766"/>
                </a:cubicBezTo>
                <a:lnTo>
                  <a:pt x="223242" y="29766"/>
                </a:lnTo>
                <a:cubicBezTo>
                  <a:pt x="231474" y="29766"/>
                  <a:pt x="238125" y="36416"/>
                  <a:pt x="238125" y="44648"/>
                </a:cubicBezTo>
                <a:cubicBezTo>
                  <a:pt x="238125" y="52880"/>
                  <a:pt x="231474" y="59531"/>
                  <a:pt x="223242" y="59531"/>
                </a:cubicBezTo>
                <a:lnTo>
                  <a:pt x="119062" y="59531"/>
                </a:lnTo>
                <a:cubicBezTo>
                  <a:pt x="110830" y="59531"/>
                  <a:pt x="104180" y="52880"/>
                  <a:pt x="104180" y="44648"/>
                </a:cubicBezTo>
                <a:close/>
                <a:moveTo>
                  <a:pt x="104180" y="119062"/>
                </a:moveTo>
                <a:cubicBezTo>
                  <a:pt x="104180" y="110830"/>
                  <a:pt x="110830" y="104180"/>
                  <a:pt x="119062" y="104180"/>
                </a:cubicBezTo>
                <a:lnTo>
                  <a:pt x="223242" y="104180"/>
                </a:lnTo>
                <a:cubicBezTo>
                  <a:pt x="231474" y="104180"/>
                  <a:pt x="238125" y="110830"/>
                  <a:pt x="238125" y="119062"/>
                </a:cubicBezTo>
                <a:cubicBezTo>
                  <a:pt x="238125" y="127295"/>
                  <a:pt x="231474" y="133945"/>
                  <a:pt x="223242" y="133945"/>
                </a:cubicBezTo>
                <a:lnTo>
                  <a:pt x="119062" y="133945"/>
                </a:lnTo>
                <a:cubicBezTo>
                  <a:pt x="110830" y="133945"/>
                  <a:pt x="104180" y="127295"/>
                  <a:pt x="104180" y="119062"/>
                </a:cubicBezTo>
                <a:close/>
                <a:moveTo>
                  <a:pt x="74414" y="193477"/>
                </a:moveTo>
                <a:cubicBezTo>
                  <a:pt x="74414" y="185245"/>
                  <a:pt x="81065" y="178594"/>
                  <a:pt x="89297" y="178594"/>
                </a:cubicBezTo>
                <a:lnTo>
                  <a:pt x="223242" y="178594"/>
                </a:lnTo>
                <a:cubicBezTo>
                  <a:pt x="231474" y="178594"/>
                  <a:pt x="238125" y="185245"/>
                  <a:pt x="238125" y="193477"/>
                </a:cubicBezTo>
                <a:cubicBezTo>
                  <a:pt x="238125" y="201709"/>
                  <a:pt x="231474" y="208359"/>
                  <a:pt x="223242" y="208359"/>
                </a:cubicBezTo>
                <a:lnTo>
                  <a:pt x="89297" y="208359"/>
                </a:lnTo>
                <a:cubicBezTo>
                  <a:pt x="81065" y="208359"/>
                  <a:pt x="74414" y="201709"/>
                  <a:pt x="74414" y="193477"/>
                </a:cubicBezTo>
                <a:close/>
                <a:moveTo>
                  <a:pt x="29766" y="174873"/>
                </a:moveTo>
                <a:cubicBezTo>
                  <a:pt x="40033" y="174873"/>
                  <a:pt x="48369" y="183209"/>
                  <a:pt x="48369" y="193477"/>
                </a:cubicBezTo>
                <a:cubicBezTo>
                  <a:pt x="48369" y="203744"/>
                  <a:pt x="40033" y="212080"/>
                  <a:pt x="29766" y="212080"/>
                </a:cubicBezTo>
                <a:cubicBezTo>
                  <a:pt x="19498" y="212080"/>
                  <a:pt x="11162" y="203744"/>
                  <a:pt x="11162" y="193477"/>
                </a:cubicBezTo>
                <a:cubicBezTo>
                  <a:pt x="11162" y="183209"/>
                  <a:pt x="19498" y="174873"/>
                  <a:pt x="29766" y="174873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9" name="Shape 37"/>
          <p:cNvSpPr/>
          <p:nvPr/>
        </p:nvSpPr>
        <p:spPr>
          <a:xfrm>
            <a:off x="6024563" y="761950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0" name="Shape 38"/>
          <p:cNvSpPr/>
          <p:nvPr/>
        </p:nvSpPr>
        <p:spPr>
          <a:xfrm>
            <a:off x="317500" y="8048028"/>
            <a:ext cx="635000" cy="635000"/>
          </a:xfrm>
          <a:custGeom>
            <a:avLst/>
            <a:gdLst/>
            <a:ahLst/>
            <a:cxnLst/>
            <a:rect l="l" t="t" r="r" b="b"/>
            <a:pathLst>
              <a:path w="635000" h="635000">
                <a:moveTo>
                  <a:pt x="127000" y="0"/>
                </a:moveTo>
                <a:lnTo>
                  <a:pt x="508000" y="0"/>
                </a:lnTo>
                <a:cubicBezTo>
                  <a:pt x="578093" y="0"/>
                  <a:pt x="635000" y="56907"/>
                  <a:pt x="635000" y="127000"/>
                </a:cubicBezTo>
                <a:lnTo>
                  <a:pt x="635000" y="508000"/>
                </a:lnTo>
                <a:cubicBezTo>
                  <a:pt x="635000" y="578093"/>
                  <a:pt x="578093" y="635000"/>
                  <a:pt x="508000" y="635000"/>
                </a:cubicBezTo>
                <a:lnTo>
                  <a:pt x="127000" y="635000"/>
                </a:lnTo>
                <a:cubicBezTo>
                  <a:pt x="56907" y="635000"/>
                  <a:pt x="0" y="578093"/>
                  <a:pt x="0" y="508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1" name="Text 39"/>
          <p:cNvSpPr/>
          <p:nvPr/>
        </p:nvSpPr>
        <p:spPr>
          <a:xfrm>
            <a:off x="563364" y="8222653"/>
            <a:ext cx="261937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1143000" y="7968754"/>
            <a:ext cx="10731500" cy="793750"/>
          </a:xfrm>
          <a:custGeom>
            <a:avLst/>
            <a:gdLst/>
            <a:ahLst/>
            <a:cxnLst/>
            <a:rect l="l" t="t" r="r" b="b"/>
            <a:pathLst>
              <a:path w="10731500" h="793750">
                <a:moveTo>
                  <a:pt x="127000" y="0"/>
                </a:moveTo>
                <a:lnTo>
                  <a:pt x="10604500" y="0"/>
                </a:lnTo>
                <a:cubicBezTo>
                  <a:pt x="10674593" y="0"/>
                  <a:pt x="10731500" y="56907"/>
                  <a:pt x="10731500" y="127000"/>
                </a:cubicBezTo>
                <a:lnTo>
                  <a:pt x="10731500" y="666750"/>
                </a:lnTo>
                <a:cubicBezTo>
                  <a:pt x="10731500" y="736843"/>
                  <a:pt x="10674593" y="793750"/>
                  <a:pt x="10604500" y="793750"/>
                </a:cubicBezTo>
                <a:lnTo>
                  <a:pt x="127000" y="793750"/>
                </a:lnTo>
                <a:cubicBezTo>
                  <a:pt x="56907" y="793750"/>
                  <a:pt x="0" y="736843"/>
                  <a:pt x="0" y="66675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43" name="Text 41"/>
          <p:cNvSpPr/>
          <p:nvPr/>
        </p:nvSpPr>
        <p:spPr>
          <a:xfrm>
            <a:off x="1301750" y="8127504"/>
            <a:ext cx="20478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&amp; Monitor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301750" y="8413153"/>
            <a:ext cx="201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ดำเนินการและติดตามผลอย่างต่อเนื่อง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1449844" y="8246466"/>
            <a:ext cx="238125" cy="238125"/>
          </a:xfrm>
          <a:custGeom>
            <a:avLst/>
            <a:gdLst/>
            <a:ahLst/>
            <a:cxnLst/>
            <a:rect l="l" t="t" r="r" b="b"/>
            <a:pathLst>
              <a:path w="238125" h="238125">
                <a:moveTo>
                  <a:pt x="29766" y="29766"/>
                </a:moveTo>
                <a:cubicBezTo>
                  <a:pt x="29766" y="21534"/>
                  <a:pt x="23115" y="14883"/>
                  <a:pt x="14883" y="14883"/>
                </a:cubicBezTo>
                <a:cubicBezTo>
                  <a:pt x="6651" y="14883"/>
                  <a:pt x="0" y="21534"/>
                  <a:pt x="0" y="29766"/>
                </a:cubicBezTo>
                <a:lnTo>
                  <a:pt x="0" y="186035"/>
                </a:lnTo>
                <a:cubicBezTo>
                  <a:pt x="0" y="206592"/>
                  <a:pt x="16650" y="223242"/>
                  <a:pt x="37207" y="223242"/>
                </a:cubicBezTo>
                <a:lnTo>
                  <a:pt x="223242" y="223242"/>
                </a:lnTo>
                <a:cubicBezTo>
                  <a:pt x="231474" y="223242"/>
                  <a:pt x="238125" y="216591"/>
                  <a:pt x="238125" y="208359"/>
                </a:cubicBezTo>
                <a:cubicBezTo>
                  <a:pt x="238125" y="200127"/>
                  <a:pt x="231474" y="193477"/>
                  <a:pt x="223242" y="193477"/>
                </a:cubicBezTo>
                <a:lnTo>
                  <a:pt x="37207" y="193477"/>
                </a:lnTo>
                <a:cubicBezTo>
                  <a:pt x="33114" y="193477"/>
                  <a:pt x="29766" y="190128"/>
                  <a:pt x="29766" y="186035"/>
                </a:cubicBezTo>
                <a:lnTo>
                  <a:pt x="29766" y="29766"/>
                </a:lnTo>
                <a:close/>
                <a:moveTo>
                  <a:pt x="218870" y="70042"/>
                </a:moveTo>
                <a:cubicBezTo>
                  <a:pt x="224684" y="64229"/>
                  <a:pt x="224684" y="54787"/>
                  <a:pt x="218870" y="48974"/>
                </a:cubicBezTo>
                <a:cubicBezTo>
                  <a:pt x="213057" y="43160"/>
                  <a:pt x="203615" y="43160"/>
                  <a:pt x="197802" y="48974"/>
                </a:cubicBezTo>
                <a:lnTo>
                  <a:pt x="148828" y="97994"/>
                </a:lnTo>
                <a:lnTo>
                  <a:pt x="122132" y="71344"/>
                </a:lnTo>
                <a:cubicBezTo>
                  <a:pt x="116318" y="65531"/>
                  <a:pt x="106877" y="65531"/>
                  <a:pt x="101064" y="71344"/>
                </a:cubicBezTo>
                <a:lnTo>
                  <a:pt x="56415" y="115993"/>
                </a:lnTo>
                <a:cubicBezTo>
                  <a:pt x="50602" y="121807"/>
                  <a:pt x="50602" y="131248"/>
                  <a:pt x="56415" y="137061"/>
                </a:cubicBezTo>
                <a:cubicBezTo>
                  <a:pt x="62229" y="142875"/>
                  <a:pt x="71670" y="142875"/>
                  <a:pt x="77484" y="137061"/>
                </a:cubicBezTo>
                <a:lnTo>
                  <a:pt x="111621" y="102924"/>
                </a:lnTo>
                <a:lnTo>
                  <a:pt x="138317" y="129620"/>
                </a:lnTo>
                <a:cubicBezTo>
                  <a:pt x="144131" y="135434"/>
                  <a:pt x="153572" y="135434"/>
                  <a:pt x="159386" y="129620"/>
                </a:cubicBezTo>
                <a:lnTo>
                  <a:pt x="218917" y="70089"/>
                </a:lnTo>
                <a:close/>
              </a:path>
            </a:pathLst>
          </a:custGeom>
          <a:solidFill>
            <a:srgbClr val="0071E3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0345" y="350345"/>
            <a:ext cx="11561379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spc="55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STEP 1: DEFINE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0345" y="630621"/>
            <a:ext cx="11701517" cy="420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1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Define Problem ด้วย SMART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0345" y="1156138"/>
            <a:ext cx="11578897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9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การนิยามปัญหาคือฐานของ RCA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0345" y="1611586"/>
            <a:ext cx="2189655" cy="2067034"/>
          </a:xfrm>
          <a:custGeom>
            <a:avLst/>
            <a:gdLst/>
            <a:ahLst/>
            <a:cxnLst/>
            <a:rect l="l" t="t" r="r" b="b"/>
            <a:pathLst>
              <a:path w="2189655" h="2067034">
                <a:moveTo>
                  <a:pt x="140145" y="0"/>
                </a:moveTo>
                <a:lnTo>
                  <a:pt x="2049510" y="0"/>
                </a:lnTo>
                <a:cubicBezTo>
                  <a:pt x="2126858" y="0"/>
                  <a:pt x="2189655" y="62797"/>
                  <a:pt x="2189655" y="140145"/>
                </a:cubicBezTo>
                <a:lnTo>
                  <a:pt x="2189655" y="1926890"/>
                </a:lnTo>
                <a:cubicBezTo>
                  <a:pt x="2189655" y="2004238"/>
                  <a:pt x="2126858" y="2067034"/>
                  <a:pt x="2049510" y="2067034"/>
                </a:cubicBezTo>
                <a:lnTo>
                  <a:pt x="140145" y="2067034"/>
                </a:lnTo>
                <a:cubicBezTo>
                  <a:pt x="62797" y="2067034"/>
                  <a:pt x="0" y="2004238"/>
                  <a:pt x="0" y="1926890"/>
                </a:cubicBezTo>
                <a:lnTo>
                  <a:pt x="0" y="140145"/>
                </a:lnTo>
                <a:cubicBezTo>
                  <a:pt x="0" y="62797"/>
                  <a:pt x="62797" y="0"/>
                  <a:pt x="14014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5103" dist="17517" dir="5400000">
              <a:srgbClr val="000000">
                <a:alpha val="5098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1163145" y="1786759"/>
            <a:ext cx="560552" cy="560552"/>
          </a:xfrm>
          <a:custGeom>
            <a:avLst/>
            <a:gdLst/>
            <a:ahLst/>
            <a:cxnLst/>
            <a:rect l="l" t="t" r="r" b="b"/>
            <a:pathLst>
              <a:path w="560552" h="560552">
                <a:moveTo>
                  <a:pt x="280276" y="0"/>
                </a:moveTo>
                <a:lnTo>
                  <a:pt x="280276" y="0"/>
                </a:lnTo>
                <a:cubicBezTo>
                  <a:pt x="434964" y="0"/>
                  <a:pt x="560552" y="125587"/>
                  <a:pt x="560552" y="280276"/>
                </a:cubicBezTo>
                <a:lnTo>
                  <a:pt x="560552" y="280276"/>
                </a:lnTo>
                <a:cubicBezTo>
                  <a:pt x="560552" y="434964"/>
                  <a:pt x="434964" y="560552"/>
                  <a:pt x="280276" y="560552"/>
                </a:cubicBezTo>
                <a:lnTo>
                  <a:pt x="280276" y="560552"/>
                </a:lnTo>
                <a:cubicBezTo>
                  <a:pt x="125587" y="560552"/>
                  <a:pt x="0" y="434964"/>
                  <a:pt x="0" y="280276"/>
                </a:cubicBezTo>
                <a:lnTo>
                  <a:pt x="0" y="280276"/>
                </a:lnTo>
                <a:cubicBezTo>
                  <a:pt x="0" y="125587"/>
                  <a:pt x="125587" y="0"/>
                  <a:pt x="28027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Text 5"/>
          <p:cNvSpPr/>
          <p:nvPr/>
        </p:nvSpPr>
        <p:spPr>
          <a:xfrm>
            <a:off x="1327478" y="1926897"/>
            <a:ext cx="227724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5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81724" y="2487448"/>
            <a:ext cx="1926897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Specific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90483" y="2802759"/>
            <a:ext cx="1909379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เฉพาะเจาะจง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25517" y="3118069"/>
            <a:ext cx="1839310" cy="385379"/>
          </a:xfrm>
          <a:custGeom>
            <a:avLst/>
            <a:gdLst/>
            <a:ahLst/>
            <a:cxnLst/>
            <a:rect l="l" t="t" r="r" b="b"/>
            <a:pathLst>
              <a:path w="1839310" h="385379">
                <a:moveTo>
                  <a:pt x="70070" y="0"/>
                </a:moveTo>
                <a:lnTo>
                  <a:pt x="1769241" y="0"/>
                </a:lnTo>
                <a:cubicBezTo>
                  <a:pt x="1807939" y="0"/>
                  <a:pt x="1839310" y="31371"/>
                  <a:pt x="1839310" y="70070"/>
                </a:cubicBezTo>
                <a:lnTo>
                  <a:pt x="1839310" y="315310"/>
                </a:lnTo>
                <a:cubicBezTo>
                  <a:pt x="1839310" y="354008"/>
                  <a:pt x="1807939" y="385379"/>
                  <a:pt x="1769241" y="385379"/>
                </a:cubicBezTo>
                <a:lnTo>
                  <a:pt x="70070" y="385379"/>
                </a:lnTo>
                <a:cubicBezTo>
                  <a:pt x="31397" y="385379"/>
                  <a:pt x="0" y="353982"/>
                  <a:pt x="0" y="315310"/>
                </a:cubicBezTo>
                <a:lnTo>
                  <a:pt x="0" y="70070"/>
                </a:lnTo>
                <a:cubicBezTo>
                  <a:pt x="0" y="31371"/>
                  <a:pt x="31371" y="0"/>
                  <a:pt x="7007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30621" y="3223172"/>
            <a:ext cx="1690414" cy="1751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ระบุว่าอะไร ที่ไหน กับใคร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676635" y="1611586"/>
            <a:ext cx="2189655" cy="2067034"/>
          </a:xfrm>
          <a:custGeom>
            <a:avLst/>
            <a:gdLst/>
            <a:ahLst/>
            <a:cxnLst/>
            <a:rect l="l" t="t" r="r" b="b"/>
            <a:pathLst>
              <a:path w="2189655" h="2067034">
                <a:moveTo>
                  <a:pt x="140145" y="0"/>
                </a:moveTo>
                <a:lnTo>
                  <a:pt x="2049510" y="0"/>
                </a:lnTo>
                <a:cubicBezTo>
                  <a:pt x="2126858" y="0"/>
                  <a:pt x="2189655" y="62797"/>
                  <a:pt x="2189655" y="140145"/>
                </a:cubicBezTo>
                <a:lnTo>
                  <a:pt x="2189655" y="1926890"/>
                </a:lnTo>
                <a:cubicBezTo>
                  <a:pt x="2189655" y="2004238"/>
                  <a:pt x="2126858" y="2067034"/>
                  <a:pt x="2049510" y="2067034"/>
                </a:cubicBezTo>
                <a:lnTo>
                  <a:pt x="140145" y="2067034"/>
                </a:lnTo>
                <a:cubicBezTo>
                  <a:pt x="62797" y="2067034"/>
                  <a:pt x="0" y="2004238"/>
                  <a:pt x="0" y="1926890"/>
                </a:cubicBezTo>
                <a:lnTo>
                  <a:pt x="0" y="140145"/>
                </a:lnTo>
                <a:cubicBezTo>
                  <a:pt x="0" y="62797"/>
                  <a:pt x="62797" y="0"/>
                  <a:pt x="14014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5103" dist="17517" dir="5400000">
              <a:srgbClr val="000000">
                <a:alpha val="5098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3489434" y="1786759"/>
            <a:ext cx="560552" cy="560552"/>
          </a:xfrm>
          <a:custGeom>
            <a:avLst/>
            <a:gdLst/>
            <a:ahLst/>
            <a:cxnLst/>
            <a:rect l="l" t="t" r="r" b="b"/>
            <a:pathLst>
              <a:path w="560552" h="560552">
                <a:moveTo>
                  <a:pt x="280276" y="0"/>
                </a:moveTo>
                <a:lnTo>
                  <a:pt x="280276" y="0"/>
                </a:lnTo>
                <a:cubicBezTo>
                  <a:pt x="434964" y="0"/>
                  <a:pt x="560552" y="125587"/>
                  <a:pt x="560552" y="280276"/>
                </a:cubicBezTo>
                <a:lnTo>
                  <a:pt x="560552" y="280276"/>
                </a:lnTo>
                <a:cubicBezTo>
                  <a:pt x="560552" y="434964"/>
                  <a:pt x="434964" y="560552"/>
                  <a:pt x="280276" y="560552"/>
                </a:cubicBezTo>
                <a:lnTo>
                  <a:pt x="280276" y="560552"/>
                </a:lnTo>
                <a:cubicBezTo>
                  <a:pt x="125587" y="560552"/>
                  <a:pt x="0" y="434964"/>
                  <a:pt x="0" y="280276"/>
                </a:cubicBezTo>
                <a:lnTo>
                  <a:pt x="0" y="280276"/>
                </a:lnTo>
                <a:cubicBezTo>
                  <a:pt x="0" y="125587"/>
                  <a:pt x="125587" y="0"/>
                  <a:pt x="28027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4" name="Text 12"/>
          <p:cNvSpPr/>
          <p:nvPr/>
        </p:nvSpPr>
        <p:spPr>
          <a:xfrm>
            <a:off x="3625412" y="1926897"/>
            <a:ext cx="289034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5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808014" y="2487448"/>
            <a:ext cx="1926897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Measurable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2816772" y="2802759"/>
            <a:ext cx="1909379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วัดได้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2851807" y="3118069"/>
            <a:ext cx="1839310" cy="385379"/>
          </a:xfrm>
          <a:custGeom>
            <a:avLst/>
            <a:gdLst/>
            <a:ahLst/>
            <a:cxnLst/>
            <a:rect l="l" t="t" r="r" b="b"/>
            <a:pathLst>
              <a:path w="1839310" h="385379">
                <a:moveTo>
                  <a:pt x="70070" y="0"/>
                </a:moveTo>
                <a:lnTo>
                  <a:pt x="1769241" y="0"/>
                </a:lnTo>
                <a:cubicBezTo>
                  <a:pt x="1807939" y="0"/>
                  <a:pt x="1839310" y="31371"/>
                  <a:pt x="1839310" y="70070"/>
                </a:cubicBezTo>
                <a:lnTo>
                  <a:pt x="1839310" y="315310"/>
                </a:lnTo>
                <a:cubicBezTo>
                  <a:pt x="1839310" y="354008"/>
                  <a:pt x="1807939" y="385379"/>
                  <a:pt x="1769241" y="385379"/>
                </a:cubicBezTo>
                <a:lnTo>
                  <a:pt x="70070" y="385379"/>
                </a:lnTo>
                <a:cubicBezTo>
                  <a:pt x="31397" y="385379"/>
                  <a:pt x="0" y="353982"/>
                  <a:pt x="0" y="315310"/>
                </a:cubicBezTo>
                <a:lnTo>
                  <a:pt x="0" y="70070"/>
                </a:lnTo>
                <a:cubicBezTo>
                  <a:pt x="0" y="31371"/>
                  <a:pt x="31371" y="0"/>
                  <a:pt x="7007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2956910" y="3223172"/>
            <a:ext cx="1690414" cy="1751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มีตัวเลข มีเกณฑ์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002924" y="1611586"/>
            <a:ext cx="2189655" cy="2067034"/>
          </a:xfrm>
          <a:custGeom>
            <a:avLst/>
            <a:gdLst/>
            <a:ahLst/>
            <a:cxnLst/>
            <a:rect l="l" t="t" r="r" b="b"/>
            <a:pathLst>
              <a:path w="2189655" h="2067034">
                <a:moveTo>
                  <a:pt x="140145" y="0"/>
                </a:moveTo>
                <a:lnTo>
                  <a:pt x="2049510" y="0"/>
                </a:lnTo>
                <a:cubicBezTo>
                  <a:pt x="2126858" y="0"/>
                  <a:pt x="2189655" y="62797"/>
                  <a:pt x="2189655" y="140145"/>
                </a:cubicBezTo>
                <a:lnTo>
                  <a:pt x="2189655" y="1926890"/>
                </a:lnTo>
                <a:cubicBezTo>
                  <a:pt x="2189655" y="2004238"/>
                  <a:pt x="2126858" y="2067034"/>
                  <a:pt x="2049510" y="2067034"/>
                </a:cubicBezTo>
                <a:lnTo>
                  <a:pt x="140145" y="2067034"/>
                </a:lnTo>
                <a:cubicBezTo>
                  <a:pt x="62797" y="2067034"/>
                  <a:pt x="0" y="2004238"/>
                  <a:pt x="0" y="1926890"/>
                </a:cubicBezTo>
                <a:lnTo>
                  <a:pt x="0" y="140145"/>
                </a:lnTo>
                <a:cubicBezTo>
                  <a:pt x="0" y="62797"/>
                  <a:pt x="62797" y="0"/>
                  <a:pt x="14014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5103" dist="17517" dir="5400000">
              <a:srgbClr val="000000">
                <a:alpha val="5098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5815724" y="1786759"/>
            <a:ext cx="560552" cy="560552"/>
          </a:xfrm>
          <a:custGeom>
            <a:avLst/>
            <a:gdLst/>
            <a:ahLst/>
            <a:cxnLst/>
            <a:rect l="l" t="t" r="r" b="b"/>
            <a:pathLst>
              <a:path w="560552" h="560552">
                <a:moveTo>
                  <a:pt x="280276" y="0"/>
                </a:moveTo>
                <a:lnTo>
                  <a:pt x="280276" y="0"/>
                </a:lnTo>
                <a:cubicBezTo>
                  <a:pt x="434964" y="0"/>
                  <a:pt x="560552" y="125587"/>
                  <a:pt x="560552" y="280276"/>
                </a:cubicBezTo>
                <a:lnTo>
                  <a:pt x="560552" y="280276"/>
                </a:lnTo>
                <a:cubicBezTo>
                  <a:pt x="560552" y="434964"/>
                  <a:pt x="434964" y="560552"/>
                  <a:pt x="280276" y="560552"/>
                </a:cubicBezTo>
                <a:lnTo>
                  <a:pt x="280276" y="560552"/>
                </a:lnTo>
                <a:cubicBezTo>
                  <a:pt x="125587" y="560552"/>
                  <a:pt x="0" y="434964"/>
                  <a:pt x="0" y="280276"/>
                </a:cubicBezTo>
                <a:lnTo>
                  <a:pt x="0" y="280276"/>
                </a:lnTo>
                <a:cubicBezTo>
                  <a:pt x="0" y="125587"/>
                  <a:pt x="125587" y="0"/>
                  <a:pt x="28027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1" name="Text 19"/>
          <p:cNvSpPr/>
          <p:nvPr/>
        </p:nvSpPr>
        <p:spPr>
          <a:xfrm>
            <a:off x="5974255" y="1926897"/>
            <a:ext cx="245241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5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134304" y="2487448"/>
            <a:ext cx="1926897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Actionable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143062" y="2802759"/>
            <a:ext cx="1909379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ดำเนินการได้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178097" y="3118069"/>
            <a:ext cx="1839310" cy="385379"/>
          </a:xfrm>
          <a:custGeom>
            <a:avLst/>
            <a:gdLst/>
            <a:ahLst/>
            <a:cxnLst/>
            <a:rect l="l" t="t" r="r" b="b"/>
            <a:pathLst>
              <a:path w="1839310" h="385379">
                <a:moveTo>
                  <a:pt x="70070" y="0"/>
                </a:moveTo>
                <a:lnTo>
                  <a:pt x="1769241" y="0"/>
                </a:lnTo>
                <a:cubicBezTo>
                  <a:pt x="1807939" y="0"/>
                  <a:pt x="1839310" y="31371"/>
                  <a:pt x="1839310" y="70070"/>
                </a:cubicBezTo>
                <a:lnTo>
                  <a:pt x="1839310" y="315310"/>
                </a:lnTo>
                <a:cubicBezTo>
                  <a:pt x="1839310" y="354008"/>
                  <a:pt x="1807939" y="385379"/>
                  <a:pt x="1769241" y="385379"/>
                </a:cubicBezTo>
                <a:lnTo>
                  <a:pt x="70070" y="385379"/>
                </a:lnTo>
                <a:cubicBezTo>
                  <a:pt x="31397" y="385379"/>
                  <a:pt x="0" y="353982"/>
                  <a:pt x="0" y="315310"/>
                </a:cubicBezTo>
                <a:lnTo>
                  <a:pt x="0" y="70070"/>
                </a:lnTo>
                <a:cubicBezTo>
                  <a:pt x="0" y="31371"/>
                  <a:pt x="31371" y="0"/>
                  <a:pt x="7007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5283200" y="3223172"/>
            <a:ext cx="1690414" cy="1751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อยู่ในอำนาจแก้ไข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329214" y="1611586"/>
            <a:ext cx="2189655" cy="2067034"/>
          </a:xfrm>
          <a:custGeom>
            <a:avLst/>
            <a:gdLst/>
            <a:ahLst/>
            <a:cxnLst/>
            <a:rect l="l" t="t" r="r" b="b"/>
            <a:pathLst>
              <a:path w="2189655" h="2067034">
                <a:moveTo>
                  <a:pt x="140145" y="0"/>
                </a:moveTo>
                <a:lnTo>
                  <a:pt x="2049510" y="0"/>
                </a:lnTo>
                <a:cubicBezTo>
                  <a:pt x="2126858" y="0"/>
                  <a:pt x="2189655" y="62797"/>
                  <a:pt x="2189655" y="140145"/>
                </a:cubicBezTo>
                <a:lnTo>
                  <a:pt x="2189655" y="1926890"/>
                </a:lnTo>
                <a:cubicBezTo>
                  <a:pt x="2189655" y="2004238"/>
                  <a:pt x="2126858" y="2067034"/>
                  <a:pt x="2049510" y="2067034"/>
                </a:cubicBezTo>
                <a:lnTo>
                  <a:pt x="140145" y="2067034"/>
                </a:lnTo>
                <a:cubicBezTo>
                  <a:pt x="62797" y="2067034"/>
                  <a:pt x="0" y="2004238"/>
                  <a:pt x="0" y="1926890"/>
                </a:cubicBezTo>
                <a:lnTo>
                  <a:pt x="0" y="140145"/>
                </a:lnTo>
                <a:cubicBezTo>
                  <a:pt x="0" y="62797"/>
                  <a:pt x="62797" y="0"/>
                  <a:pt x="14014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5103" dist="17517" dir="5400000">
              <a:srgbClr val="000000">
                <a:alpha val="5098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8142014" y="1786759"/>
            <a:ext cx="560552" cy="560552"/>
          </a:xfrm>
          <a:custGeom>
            <a:avLst/>
            <a:gdLst/>
            <a:ahLst/>
            <a:cxnLst/>
            <a:rect l="l" t="t" r="r" b="b"/>
            <a:pathLst>
              <a:path w="560552" h="560552">
                <a:moveTo>
                  <a:pt x="280276" y="0"/>
                </a:moveTo>
                <a:lnTo>
                  <a:pt x="280276" y="0"/>
                </a:lnTo>
                <a:cubicBezTo>
                  <a:pt x="434964" y="0"/>
                  <a:pt x="560552" y="125587"/>
                  <a:pt x="560552" y="280276"/>
                </a:cubicBezTo>
                <a:lnTo>
                  <a:pt x="560552" y="280276"/>
                </a:lnTo>
                <a:cubicBezTo>
                  <a:pt x="560552" y="434964"/>
                  <a:pt x="434964" y="560552"/>
                  <a:pt x="280276" y="560552"/>
                </a:cubicBezTo>
                <a:lnTo>
                  <a:pt x="280276" y="560552"/>
                </a:lnTo>
                <a:cubicBezTo>
                  <a:pt x="125587" y="560552"/>
                  <a:pt x="0" y="434964"/>
                  <a:pt x="0" y="280276"/>
                </a:cubicBezTo>
                <a:lnTo>
                  <a:pt x="0" y="280276"/>
                </a:lnTo>
                <a:cubicBezTo>
                  <a:pt x="0" y="125587"/>
                  <a:pt x="125587" y="0"/>
                  <a:pt x="28027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8" name="Text 26"/>
          <p:cNvSpPr/>
          <p:nvPr/>
        </p:nvSpPr>
        <p:spPr>
          <a:xfrm>
            <a:off x="8303610" y="1926897"/>
            <a:ext cx="236483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5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460593" y="2487448"/>
            <a:ext cx="1926897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Relevant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469352" y="2802759"/>
            <a:ext cx="1909379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เกี่ยวข้อง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504386" y="3118069"/>
            <a:ext cx="1839310" cy="385379"/>
          </a:xfrm>
          <a:custGeom>
            <a:avLst/>
            <a:gdLst/>
            <a:ahLst/>
            <a:cxnLst/>
            <a:rect l="l" t="t" r="r" b="b"/>
            <a:pathLst>
              <a:path w="1839310" h="385379">
                <a:moveTo>
                  <a:pt x="70070" y="0"/>
                </a:moveTo>
                <a:lnTo>
                  <a:pt x="1769241" y="0"/>
                </a:lnTo>
                <a:cubicBezTo>
                  <a:pt x="1807939" y="0"/>
                  <a:pt x="1839310" y="31371"/>
                  <a:pt x="1839310" y="70070"/>
                </a:cubicBezTo>
                <a:lnTo>
                  <a:pt x="1839310" y="315310"/>
                </a:lnTo>
                <a:cubicBezTo>
                  <a:pt x="1839310" y="354008"/>
                  <a:pt x="1807939" y="385379"/>
                  <a:pt x="1769241" y="385379"/>
                </a:cubicBezTo>
                <a:lnTo>
                  <a:pt x="70070" y="385379"/>
                </a:lnTo>
                <a:cubicBezTo>
                  <a:pt x="31397" y="385379"/>
                  <a:pt x="0" y="353982"/>
                  <a:pt x="0" y="315310"/>
                </a:cubicBezTo>
                <a:lnTo>
                  <a:pt x="0" y="70070"/>
                </a:lnTo>
                <a:cubicBezTo>
                  <a:pt x="0" y="31371"/>
                  <a:pt x="31371" y="0"/>
                  <a:pt x="7007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7609490" y="3223172"/>
            <a:ext cx="1690414" cy="1751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สำคัญต่อเป้าหมาย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9655504" y="1611586"/>
            <a:ext cx="2189655" cy="2067034"/>
          </a:xfrm>
          <a:custGeom>
            <a:avLst/>
            <a:gdLst/>
            <a:ahLst/>
            <a:cxnLst/>
            <a:rect l="l" t="t" r="r" b="b"/>
            <a:pathLst>
              <a:path w="2189655" h="2067034">
                <a:moveTo>
                  <a:pt x="140145" y="0"/>
                </a:moveTo>
                <a:lnTo>
                  <a:pt x="2049510" y="0"/>
                </a:lnTo>
                <a:cubicBezTo>
                  <a:pt x="2126858" y="0"/>
                  <a:pt x="2189655" y="62797"/>
                  <a:pt x="2189655" y="140145"/>
                </a:cubicBezTo>
                <a:lnTo>
                  <a:pt x="2189655" y="1926890"/>
                </a:lnTo>
                <a:cubicBezTo>
                  <a:pt x="2189655" y="2004238"/>
                  <a:pt x="2126858" y="2067034"/>
                  <a:pt x="2049510" y="2067034"/>
                </a:cubicBezTo>
                <a:lnTo>
                  <a:pt x="140145" y="2067034"/>
                </a:lnTo>
                <a:cubicBezTo>
                  <a:pt x="62797" y="2067034"/>
                  <a:pt x="0" y="2004238"/>
                  <a:pt x="0" y="1926890"/>
                </a:cubicBezTo>
                <a:lnTo>
                  <a:pt x="0" y="140145"/>
                </a:lnTo>
                <a:cubicBezTo>
                  <a:pt x="0" y="62797"/>
                  <a:pt x="62797" y="0"/>
                  <a:pt x="14014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5103" dist="17517" dir="5400000">
              <a:srgbClr val="000000">
                <a:alpha val="5098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10468304" y="1786759"/>
            <a:ext cx="560552" cy="560552"/>
          </a:xfrm>
          <a:custGeom>
            <a:avLst/>
            <a:gdLst/>
            <a:ahLst/>
            <a:cxnLst/>
            <a:rect l="l" t="t" r="r" b="b"/>
            <a:pathLst>
              <a:path w="560552" h="560552">
                <a:moveTo>
                  <a:pt x="280276" y="0"/>
                </a:moveTo>
                <a:lnTo>
                  <a:pt x="280276" y="0"/>
                </a:lnTo>
                <a:cubicBezTo>
                  <a:pt x="434964" y="0"/>
                  <a:pt x="560552" y="125587"/>
                  <a:pt x="560552" y="280276"/>
                </a:cubicBezTo>
                <a:lnTo>
                  <a:pt x="560552" y="280276"/>
                </a:lnTo>
                <a:cubicBezTo>
                  <a:pt x="560552" y="434964"/>
                  <a:pt x="434964" y="560552"/>
                  <a:pt x="280276" y="560552"/>
                </a:cubicBezTo>
                <a:lnTo>
                  <a:pt x="280276" y="560552"/>
                </a:lnTo>
                <a:cubicBezTo>
                  <a:pt x="125587" y="560552"/>
                  <a:pt x="0" y="434964"/>
                  <a:pt x="0" y="280276"/>
                </a:cubicBezTo>
                <a:lnTo>
                  <a:pt x="0" y="280276"/>
                </a:lnTo>
                <a:cubicBezTo>
                  <a:pt x="0" y="125587"/>
                  <a:pt x="125587" y="0"/>
                  <a:pt x="28027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5" name="Text 33"/>
          <p:cNvSpPr/>
          <p:nvPr/>
        </p:nvSpPr>
        <p:spPr>
          <a:xfrm>
            <a:off x="10632966" y="1926897"/>
            <a:ext cx="227724" cy="2802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5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786883" y="2487448"/>
            <a:ext cx="1926897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Time-bound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795642" y="2802759"/>
            <a:ext cx="1909379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มีกรอบเวลา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9830676" y="3118069"/>
            <a:ext cx="1839310" cy="385379"/>
          </a:xfrm>
          <a:custGeom>
            <a:avLst/>
            <a:gdLst/>
            <a:ahLst/>
            <a:cxnLst/>
            <a:rect l="l" t="t" r="r" b="b"/>
            <a:pathLst>
              <a:path w="1839310" h="385379">
                <a:moveTo>
                  <a:pt x="70070" y="0"/>
                </a:moveTo>
                <a:lnTo>
                  <a:pt x="1769241" y="0"/>
                </a:lnTo>
                <a:cubicBezTo>
                  <a:pt x="1807939" y="0"/>
                  <a:pt x="1839310" y="31371"/>
                  <a:pt x="1839310" y="70070"/>
                </a:cubicBezTo>
                <a:lnTo>
                  <a:pt x="1839310" y="315310"/>
                </a:lnTo>
                <a:cubicBezTo>
                  <a:pt x="1839310" y="354008"/>
                  <a:pt x="1807939" y="385379"/>
                  <a:pt x="1769241" y="385379"/>
                </a:cubicBezTo>
                <a:lnTo>
                  <a:pt x="70070" y="385379"/>
                </a:lnTo>
                <a:cubicBezTo>
                  <a:pt x="31397" y="385379"/>
                  <a:pt x="0" y="353982"/>
                  <a:pt x="0" y="315310"/>
                </a:cubicBezTo>
                <a:lnTo>
                  <a:pt x="0" y="70070"/>
                </a:lnTo>
                <a:cubicBezTo>
                  <a:pt x="0" y="31371"/>
                  <a:pt x="31371" y="0"/>
                  <a:pt x="7007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9935780" y="3223172"/>
            <a:ext cx="1690414" cy="1751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ระบุช่วงเวลาชัดเจน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50345" y="3888828"/>
            <a:ext cx="11491310" cy="2408621"/>
          </a:xfrm>
          <a:custGeom>
            <a:avLst/>
            <a:gdLst/>
            <a:ahLst/>
            <a:cxnLst/>
            <a:rect l="l" t="t" r="r" b="b"/>
            <a:pathLst>
              <a:path w="11491310" h="2408621">
                <a:moveTo>
                  <a:pt x="140134" y="0"/>
                </a:moveTo>
                <a:lnTo>
                  <a:pt x="11351177" y="0"/>
                </a:lnTo>
                <a:cubicBezTo>
                  <a:pt x="11428519" y="0"/>
                  <a:pt x="11491310" y="62792"/>
                  <a:pt x="11491310" y="140134"/>
                </a:cubicBezTo>
                <a:lnTo>
                  <a:pt x="11491310" y="2268487"/>
                </a:lnTo>
                <a:cubicBezTo>
                  <a:pt x="11491310" y="2345881"/>
                  <a:pt x="11428570" y="2408621"/>
                  <a:pt x="11351177" y="2408621"/>
                </a:cubicBezTo>
                <a:lnTo>
                  <a:pt x="140134" y="2408621"/>
                </a:lnTo>
                <a:cubicBezTo>
                  <a:pt x="62792" y="2408621"/>
                  <a:pt x="0" y="2345829"/>
                  <a:pt x="0" y="2268487"/>
                </a:cubicBezTo>
                <a:lnTo>
                  <a:pt x="0" y="140134"/>
                </a:lnTo>
                <a:cubicBezTo>
                  <a:pt x="0" y="62792"/>
                  <a:pt x="62792" y="0"/>
                  <a:pt x="14013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5103" dist="17517" dir="5400000">
              <a:srgbClr val="000000">
                <a:alpha val="5098"/>
              </a:srgbClr>
            </a:outerShdw>
          </a:effectLst>
        </p:spPr>
      </p:sp>
      <p:sp>
        <p:nvSpPr>
          <p:cNvPr id="41" name="Shape 39"/>
          <p:cNvSpPr/>
          <p:nvPr/>
        </p:nvSpPr>
        <p:spPr>
          <a:xfrm>
            <a:off x="604345" y="4134069"/>
            <a:ext cx="131379" cy="175172"/>
          </a:xfrm>
          <a:custGeom>
            <a:avLst/>
            <a:gdLst/>
            <a:ahLst/>
            <a:cxnLst/>
            <a:rect l="l" t="t" r="r" b="b"/>
            <a:pathLst>
              <a:path w="131379" h="175172">
                <a:moveTo>
                  <a:pt x="106540" y="10948"/>
                </a:moveTo>
                <a:lnTo>
                  <a:pt x="109483" y="10948"/>
                </a:lnTo>
                <a:cubicBezTo>
                  <a:pt x="121560" y="10948"/>
                  <a:pt x="131379" y="20768"/>
                  <a:pt x="131379" y="32845"/>
                </a:cubicBezTo>
                <a:lnTo>
                  <a:pt x="131379" y="153276"/>
                </a:lnTo>
                <a:cubicBezTo>
                  <a:pt x="131379" y="165353"/>
                  <a:pt x="121560" y="175172"/>
                  <a:pt x="109483" y="175172"/>
                </a:cubicBezTo>
                <a:lnTo>
                  <a:pt x="21897" y="175172"/>
                </a:lnTo>
                <a:cubicBezTo>
                  <a:pt x="9819" y="175172"/>
                  <a:pt x="0" y="165353"/>
                  <a:pt x="0" y="153276"/>
                </a:cubicBezTo>
                <a:lnTo>
                  <a:pt x="0" y="32845"/>
                </a:lnTo>
                <a:cubicBezTo>
                  <a:pt x="0" y="20768"/>
                  <a:pt x="9819" y="10948"/>
                  <a:pt x="21897" y="10948"/>
                </a:cubicBezTo>
                <a:lnTo>
                  <a:pt x="24839" y="10948"/>
                </a:lnTo>
                <a:cubicBezTo>
                  <a:pt x="28602" y="4414"/>
                  <a:pt x="35685" y="0"/>
                  <a:pt x="43793" y="0"/>
                </a:cubicBezTo>
                <a:lnTo>
                  <a:pt x="87586" y="0"/>
                </a:lnTo>
                <a:cubicBezTo>
                  <a:pt x="95695" y="0"/>
                  <a:pt x="102777" y="4414"/>
                  <a:pt x="106540" y="10948"/>
                </a:cubicBezTo>
                <a:close/>
                <a:moveTo>
                  <a:pt x="84849" y="38319"/>
                </a:moveTo>
                <a:cubicBezTo>
                  <a:pt x="89400" y="38319"/>
                  <a:pt x="93060" y="34658"/>
                  <a:pt x="93060" y="30108"/>
                </a:cubicBezTo>
                <a:cubicBezTo>
                  <a:pt x="93060" y="25557"/>
                  <a:pt x="89400" y="21897"/>
                  <a:pt x="84849" y="21897"/>
                </a:cubicBezTo>
                <a:lnTo>
                  <a:pt x="46530" y="21897"/>
                </a:lnTo>
                <a:cubicBezTo>
                  <a:pt x="41980" y="21897"/>
                  <a:pt x="38319" y="25557"/>
                  <a:pt x="38319" y="30108"/>
                </a:cubicBezTo>
                <a:cubicBezTo>
                  <a:pt x="38319" y="34658"/>
                  <a:pt x="41980" y="38319"/>
                  <a:pt x="46530" y="38319"/>
                </a:cubicBezTo>
                <a:lnTo>
                  <a:pt x="84849" y="38319"/>
                </a:lnTo>
                <a:close/>
                <a:moveTo>
                  <a:pt x="94566" y="89194"/>
                </a:moveTo>
                <a:cubicBezTo>
                  <a:pt x="96961" y="85362"/>
                  <a:pt x="95797" y="80299"/>
                  <a:pt x="91966" y="77870"/>
                </a:cubicBezTo>
                <a:cubicBezTo>
                  <a:pt x="88134" y="75440"/>
                  <a:pt x="83070" y="76638"/>
                  <a:pt x="80641" y="80470"/>
                </a:cubicBezTo>
                <a:lnTo>
                  <a:pt x="59634" y="114102"/>
                </a:lnTo>
                <a:lnTo>
                  <a:pt x="50396" y="101785"/>
                </a:lnTo>
                <a:cubicBezTo>
                  <a:pt x="47659" y="98158"/>
                  <a:pt x="42527" y="97405"/>
                  <a:pt x="38901" y="100143"/>
                </a:cubicBezTo>
                <a:cubicBezTo>
                  <a:pt x="35274" y="102880"/>
                  <a:pt x="34521" y="108012"/>
                  <a:pt x="37258" y="111638"/>
                </a:cubicBezTo>
                <a:lnTo>
                  <a:pt x="53681" y="133535"/>
                </a:lnTo>
                <a:cubicBezTo>
                  <a:pt x="55289" y="135690"/>
                  <a:pt x="57889" y="136922"/>
                  <a:pt x="60592" y="136819"/>
                </a:cubicBezTo>
                <a:cubicBezTo>
                  <a:pt x="63295" y="136717"/>
                  <a:pt x="65758" y="135280"/>
                  <a:pt x="67195" y="132953"/>
                </a:cubicBezTo>
                <a:lnTo>
                  <a:pt x="94566" y="8916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2" name="Text 40"/>
          <p:cNvSpPr/>
          <p:nvPr/>
        </p:nvSpPr>
        <p:spPr>
          <a:xfrm>
            <a:off x="884621" y="4099034"/>
            <a:ext cx="1970690" cy="2452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ตัวอย่างการนิยามปัญหา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60552" y="4484414"/>
            <a:ext cx="5430345" cy="1602828"/>
          </a:xfrm>
          <a:custGeom>
            <a:avLst/>
            <a:gdLst/>
            <a:ahLst/>
            <a:cxnLst/>
            <a:rect l="l" t="t" r="r" b="b"/>
            <a:pathLst>
              <a:path w="5430345" h="1602828">
                <a:moveTo>
                  <a:pt x="105097" y="0"/>
                </a:moveTo>
                <a:lnTo>
                  <a:pt x="5325247" y="0"/>
                </a:lnTo>
                <a:cubicBezTo>
                  <a:pt x="5383291" y="0"/>
                  <a:pt x="5430345" y="47054"/>
                  <a:pt x="5430345" y="105097"/>
                </a:cubicBezTo>
                <a:lnTo>
                  <a:pt x="5430345" y="1497730"/>
                </a:lnTo>
                <a:cubicBezTo>
                  <a:pt x="5430345" y="1555774"/>
                  <a:pt x="5383291" y="1602828"/>
                  <a:pt x="5325247" y="1602828"/>
                </a:cubicBezTo>
                <a:lnTo>
                  <a:pt x="105097" y="1602828"/>
                </a:lnTo>
                <a:cubicBezTo>
                  <a:pt x="47054" y="1602828"/>
                  <a:pt x="0" y="1555774"/>
                  <a:pt x="0" y="1497730"/>
                </a:cubicBezTo>
                <a:lnTo>
                  <a:pt x="0" y="105097"/>
                </a:lnTo>
                <a:cubicBezTo>
                  <a:pt x="0" y="47093"/>
                  <a:pt x="47093" y="0"/>
                  <a:pt x="105097" y="0"/>
                </a:cubicBezTo>
                <a:close/>
              </a:path>
            </a:pathLst>
          </a:custGeom>
          <a:solidFill>
            <a:srgbClr val="86868B">
              <a:alpha val="5098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700690" y="4624552"/>
            <a:ext cx="5220138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❌ ไม่ดี: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00690" y="4904828"/>
            <a:ext cx="5220138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"อัตราตายมารดาสูง"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00690" y="5185103"/>
            <a:ext cx="5211379" cy="5255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ไม่เฉพาะเจาะจง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9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ไม่มีตัวเลข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9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ไม่มีกรอบเวลา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208110" y="4491421"/>
            <a:ext cx="5418083" cy="1590566"/>
          </a:xfrm>
          <a:custGeom>
            <a:avLst/>
            <a:gdLst/>
            <a:ahLst/>
            <a:cxnLst/>
            <a:rect l="l" t="t" r="r" b="b"/>
            <a:pathLst>
              <a:path w="5418083" h="1590566">
                <a:moveTo>
                  <a:pt x="105105" y="0"/>
                </a:moveTo>
                <a:lnTo>
                  <a:pt x="5312978" y="0"/>
                </a:lnTo>
                <a:cubicBezTo>
                  <a:pt x="5371026" y="0"/>
                  <a:pt x="5418083" y="47057"/>
                  <a:pt x="5418083" y="105105"/>
                </a:cubicBezTo>
                <a:lnTo>
                  <a:pt x="5418083" y="1485461"/>
                </a:lnTo>
                <a:cubicBezTo>
                  <a:pt x="5418083" y="1543509"/>
                  <a:pt x="5371026" y="1590566"/>
                  <a:pt x="5312978" y="1590566"/>
                </a:cubicBezTo>
                <a:lnTo>
                  <a:pt x="105105" y="1590566"/>
                </a:lnTo>
                <a:cubicBezTo>
                  <a:pt x="47057" y="1590566"/>
                  <a:pt x="0" y="1543509"/>
                  <a:pt x="0" y="1485461"/>
                </a:cubicBezTo>
                <a:lnTo>
                  <a:pt x="0" y="105105"/>
                </a:lnTo>
                <a:cubicBezTo>
                  <a:pt x="0" y="47096"/>
                  <a:pt x="47096" y="0"/>
                  <a:pt x="105105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 w="20320">
            <a:solidFill>
              <a:srgbClr val="0071E3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6355255" y="4638571"/>
            <a:ext cx="5193862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✅ ดี: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355255" y="4918847"/>
            <a:ext cx="5193862" cy="4204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"อัตราตายมารดาในจังหวัด X สูงถึง 80 ต่อ 100,000 การคลอด ในปี 2024 สูงกว่าเป้าหมาย WHO (70)"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355255" y="5409329"/>
            <a:ext cx="5185103" cy="5255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เฉพาะเจาะจง (จังหวัด X)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9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วัดได้ (80 ต่อ 100,000)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96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 มีกรอบเวลา (ปี 2024)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350345" y="6439340"/>
            <a:ext cx="11491310" cy="420414"/>
          </a:xfrm>
          <a:custGeom>
            <a:avLst/>
            <a:gdLst/>
            <a:ahLst/>
            <a:cxnLst/>
            <a:rect l="l" t="t" r="r" b="b"/>
            <a:pathLst>
              <a:path w="11491310" h="420414">
                <a:moveTo>
                  <a:pt x="105103" y="0"/>
                </a:moveTo>
                <a:lnTo>
                  <a:pt x="11386207" y="0"/>
                </a:lnTo>
                <a:cubicBezTo>
                  <a:pt x="11444254" y="0"/>
                  <a:pt x="11491310" y="47056"/>
                  <a:pt x="11491310" y="105103"/>
                </a:cubicBezTo>
                <a:lnTo>
                  <a:pt x="11491310" y="315310"/>
                </a:lnTo>
                <a:cubicBezTo>
                  <a:pt x="11491310" y="373357"/>
                  <a:pt x="11444254" y="420414"/>
                  <a:pt x="11386207" y="420414"/>
                </a:cubicBezTo>
                <a:lnTo>
                  <a:pt x="105103" y="420414"/>
                </a:lnTo>
                <a:cubicBezTo>
                  <a:pt x="47056" y="420414"/>
                  <a:pt x="0" y="373357"/>
                  <a:pt x="0" y="315310"/>
                </a:cubicBezTo>
                <a:lnTo>
                  <a:pt x="0" y="105103"/>
                </a:lnTo>
                <a:cubicBezTo>
                  <a:pt x="0" y="47095"/>
                  <a:pt x="47095" y="0"/>
                  <a:pt x="105103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525517" y="6544443"/>
            <a:ext cx="11211034" cy="210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หมายเหตุ:</a:t>
            </a:r>
            <a:pPr>
              <a:lnSpc>
                <a:spcPct val="130000"/>
              </a:lnSpc>
            </a:pPr>
            <a:r>
              <a:rPr lang="en-US" sz="110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ปัญหาที่กำหนดดีจะนำไปสู่การวิเคราะห์ที่มีประสิทธิภาพและมาตรการที่ตรงจุด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857" y="362857"/>
            <a:ext cx="11538857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spc="57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STEP 2: COLLECT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2857" y="653143"/>
            <a:ext cx="11684000" cy="435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2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Collect Evidence (Quant + Qual)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2857" y="1197429"/>
            <a:ext cx="1155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ประเภทข้อมูลที่ต้องใช้ใน RCA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2857" y="1669143"/>
            <a:ext cx="5624286" cy="2830286"/>
          </a:xfrm>
          <a:custGeom>
            <a:avLst/>
            <a:gdLst/>
            <a:ahLst/>
            <a:cxnLst/>
            <a:rect l="l" t="t" r="r" b="b"/>
            <a:pathLst>
              <a:path w="5624286" h="2830286">
                <a:moveTo>
                  <a:pt x="145137" y="0"/>
                </a:moveTo>
                <a:lnTo>
                  <a:pt x="5479149" y="0"/>
                </a:lnTo>
                <a:cubicBezTo>
                  <a:pt x="5559252" y="0"/>
                  <a:pt x="5624286" y="65034"/>
                  <a:pt x="5624286" y="145137"/>
                </a:cubicBezTo>
                <a:lnTo>
                  <a:pt x="5624286" y="2685149"/>
                </a:lnTo>
                <a:cubicBezTo>
                  <a:pt x="5624286" y="2765252"/>
                  <a:pt x="5559252" y="2830286"/>
                  <a:pt x="5479149" y="2830286"/>
                </a:cubicBezTo>
                <a:lnTo>
                  <a:pt x="145137" y="2830286"/>
                </a:lnTo>
                <a:cubicBezTo>
                  <a:pt x="65034" y="2830286"/>
                  <a:pt x="0" y="2765252"/>
                  <a:pt x="0" y="2685149"/>
                </a:cubicBezTo>
                <a:lnTo>
                  <a:pt x="0" y="145137"/>
                </a:lnTo>
                <a:cubicBezTo>
                  <a:pt x="0" y="65034"/>
                  <a:pt x="65034" y="0"/>
                  <a:pt x="14513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8857" dist="18143" dir="5400000">
              <a:srgbClr val="000000">
                <a:alpha val="5098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580571" y="1886857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8859" y="0"/>
                </a:moveTo>
                <a:lnTo>
                  <a:pt x="399141" y="0"/>
                </a:lnTo>
                <a:cubicBezTo>
                  <a:pt x="459222" y="0"/>
                  <a:pt x="508000" y="48778"/>
                  <a:pt x="508000" y="108859"/>
                </a:cubicBezTo>
                <a:lnTo>
                  <a:pt x="508000" y="399141"/>
                </a:lnTo>
                <a:cubicBezTo>
                  <a:pt x="508000" y="459222"/>
                  <a:pt x="459222" y="508000"/>
                  <a:pt x="399141" y="508000"/>
                </a:cubicBezTo>
                <a:lnTo>
                  <a:pt x="108859" y="508000"/>
                </a:lnTo>
                <a:cubicBezTo>
                  <a:pt x="48778" y="508000"/>
                  <a:pt x="0" y="459222"/>
                  <a:pt x="0" y="399141"/>
                </a:cubicBezTo>
                <a:lnTo>
                  <a:pt x="0" y="108859"/>
                </a:lnTo>
                <a:cubicBezTo>
                  <a:pt x="0" y="48778"/>
                  <a:pt x="48778" y="0"/>
                  <a:pt x="108859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25714" y="2032000"/>
            <a:ext cx="217714" cy="217714"/>
          </a:xfrm>
          <a:custGeom>
            <a:avLst/>
            <a:gdLst/>
            <a:ahLst/>
            <a:cxnLst/>
            <a:rect l="l" t="t" r="r" b="b"/>
            <a:pathLst>
              <a:path w="217714" h="217714">
                <a:moveTo>
                  <a:pt x="13607" y="13607"/>
                </a:moveTo>
                <a:cubicBezTo>
                  <a:pt x="21134" y="13607"/>
                  <a:pt x="27214" y="19688"/>
                  <a:pt x="27214" y="27214"/>
                </a:cubicBezTo>
                <a:lnTo>
                  <a:pt x="27214" y="170089"/>
                </a:lnTo>
                <a:cubicBezTo>
                  <a:pt x="27214" y="173831"/>
                  <a:pt x="30276" y="176893"/>
                  <a:pt x="34018" y="176893"/>
                </a:cubicBezTo>
                <a:lnTo>
                  <a:pt x="204107" y="176893"/>
                </a:lnTo>
                <a:cubicBezTo>
                  <a:pt x="211634" y="176893"/>
                  <a:pt x="217714" y="182974"/>
                  <a:pt x="217714" y="190500"/>
                </a:cubicBezTo>
                <a:cubicBezTo>
                  <a:pt x="217714" y="198026"/>
                  <a:pt x="211634" y="204107"/>
                  <a:pt x="204107" y="204107"/>
                </a:cubicBezTo>
                <a:lnTo>
                  <a:pt x="34018" y="204107"/>
                </a:lnTo>
                <a:cubicBezTo>
                  <a:pt x="15223" y="204107"/>
                  <a:pt x="0" y="188884"/>
                  <a:pt x="0" y="170089"/>
                </a:cubicBezTo>
                <a:lnTo>
                  <a:pt x="0" y="27214"/>
                </a:lnTo>
                <a:cubicBezTo>
                  <a:pt x="0" y="19688"/>
                  <a:pt x="6081" y="13607"/>
                  <a:pt x="13607" y="13607"/>
                </a:cubicBezTo>
                <a:close/>
                <a:moveTo>
                  <a:pt x="54429" y="40821"/>
                </a:moveTo>
                <a:cubicBezTo>
                  <a:pt x="54429" y="33295"/>
                  <a:pt x="60509" y="27214"/>
                  <a:pt x="68036" y="27214"/>
                </a:cubicBezTo>
                <a:lnTo>
                  <a:pt x="149679" y="27214"/>
                </a:lnTo>
                <a:cubicBezTo>
                  <a:pt x="157205" y="27214"/>
                  <a:pt x="163286" y="33295"/>
                  <a:pt x="163286" y="40821"/>
                </a:cubicBezTo>
                <a:cubicBezTo>
                  <a:pt x="163286" y="48348"/>
                  <a:pt x="157205" y="54429"/>
                  <a:pt x="149679" y="54429"/>
                </a:cubicBezTo>
                <a:lnTo>
                  <a:pt x="68036" y="54429"/>
                </a:lnTo>
                <a:cubicBezTo>
                  <a:pt x="60509" y="54429"/>
                  <a:pt x="54429" y="48348"/>
                  <a:pt x="54429" y="40821"/>
                </a:cubicBezTo>
                <a:close/>
                <a:moveTo>
                  <a:pt x="68036" y="74839"/>
                </a:moveTo>
                <a:lnTo>
                  <a:pt x="122464" y="74839"/>
                </a:lnTo>
                <a:cubicBezTo>
                  <a:pt x="129991" y="74839"/>
                  <a:pt x="136071" y="80920"/>
                  <a:pt x="136071" y="88446"/>
                </a:cubicBezTo>
                <a:cubicBezTo>
                  <a:pt x="136071" y="95973"/>
                  <a:pt x="129991" y="102054"/>
                  <a:pt x="122464" y="102054"/>
                </a:cubicBezTo>
                <a:lnTo>
                  <a:pt x="68036" y="102054"/>
                </a:lnTo>
                <a:cubicBezTo>
                  <a:pt x="60509" y="102054"/>
                  <a:pt x="54429" y="95973"/>
                  <a:pt x="54429" y="88446"/>
                </a:cubicBezTo>
                <a:cubicBezTo>
                  <a:pt x="54429" y="80920"/>
                  <a:pt x="60509" y="74839"/>
                  <a:pt x="68036" y="74839"/>
                </a:cubicBezTo>
                <a:close/>
                <a:moveTo>
                  <a:pt x="68036" y="122464"/>
                </a:moveTo>
                <a:lnTo>
                  <a:pt x="176893" y="122464"/>
                </a:lnTo>
                <a:cubicBezTo>
                  <a:pt x="184419" y="122464"/>
                  <a:pt x="190500" y="128545"/>
                  <a:pt x="190500" y="136071"/>
                </a:cubicBezTo>
                <a:cubicBezTo>
                  <a:pt x="190500" y="143598"/>
                  <a:pt x="184419" y="149679"/>
                  <a:pt x="176893" y="149679"/>
                </a:cubicBezTo>
                <a:lnTo>
                  <a:pt x="68036" y="149679"/>
                </a:lnTo>
                <a:cubicBezTo>
                  <a:pt x="60509" y="149679"/>
                  <a:pt x="54429" y="143598"/>
                  <a:pt x="54429" y="136071"/>
                </a:cubicBezTo>
                <a:cubicBezTo>
                  <a:pt x="54429" y="128545"/>
                  <a:pt x="60509" y="122464"/>
                  <a:pt x="68036" y="122464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8" name="Text 6"/>
          <p:cNvSpPr/>
          <p:nvPr/>
        </p:nvSpPr>
        <p:spPr>
          <a:xfrm>
            <a:off x="1197429" y="1995714"/>
            <a:ext cx="1787071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ข้อมูลเชิงปริมาณ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94179" y="2648857"/>
            <a:ext cx="108857" cy="108857"/>
          </a:xfrm>
          <a:custGeom>
            <a:avLst/>
            <a:gdLst/>
            <a:ahLst/>
            <a:cxnLst/>
            <a:rect l="l" t="t" r="r" b="b"/>
            <a:pathLst>
              <a:path w="108857" h="108857">
                <a:moveTo>
                  <a:pt x="0" y="54429"/>
                </a:moveTo>
                <a:cubicBezTo>
                  <a:pt x="0" y="24389"/>
                  <a:pt x="24389" y="0"/>
                  <a:pt x="54429" y="0"/>
                </a:cubicBezTo>
                <a:cubicBezTo>
                  <a:pt x="84469" y="0"/>
                  <a:pt x="108857" y="24389"/>
                  <a:pt x="108857" y="54429"/>
                </a:cubicBezTo>
                <a:cubicBezTo>
                  <a:pt x="108857" y="84469"/>
                  <a:pt x="84469" y="108857"/>
                  <a:pt x="54429" y="108857"/>
                </a:cubicBezTo>
                <a:cubicBezTo>
                  <a:pt x="24389" y="108857"/>
                  <a:pt x="0" y="84469"/>
                  <a:pt x="0" y="5442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0" name="Text 8"/>
          <p:cNvSpPr/>
          <p:nvPr/>
        </p:nvSpPr>
        <p:spPr>
          <a:xfrm>
            <a:off x="825500" y="2576286"/>
            <a:ext cx="1270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ตัวเลขแนวโน้ม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25500" y="2830286"/>
            <a:ext cx="1260929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สถิติย้อนหลัง 3-5 ปี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94179" y="3265714"/>
            <a:ext cx="108857" cy="108857"/>
          </a:xfrm>
          <a:custGeom>
            <a:avLst/>
            <a:gdLst/>
            <a:ahLst/>
            <a:cxnLst/>
            <a:rect l="l" t="t" r="r" b="b"/>
            <a:pathLst>
              <a:path w="108857" h="108857">
                <a:moveTo>
                  <a:pt x="0" y="54429"/>
                </a:moveTo>
                <a:cubicBezTo>
                  <a:pt x="0" y="24389"/>
                  <a:pt x="24389" y="0"/>
                  <a:pt x="54429" y="0"/>
                </a:cubicBezTo>
                <a:cubicBezTo>
                  <a:pt x="84469" y="0"/>
                  <a:pt x="108857" y="24389"/>
                  <a:pt x="108857" y="54429"/>
                </a:cubicBezTo>
                <a:cubicBezTo>
                  <a:pt x="108857" y="84469"/>
                  <a:pt x="84469" y="108857"/>
                  <a:pt x="54429" y="108857"/>
                </a:cubicBezTo>
                <a:cubicBezTo>
                  <a:pt x="24389" y="108857"/>
                  <a:pt x="0" y="84469"/>
                  <a:pt x="0" y="5442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3" name="Text 11"/>
          <p:cNvSpPr/>
          <p:nvPr/>
        </p:nvSpPr>
        <p:spPr>
          <a:xfrm>
            <a:off x="825500" y="3193143"/>
            <a:ext cx="1342571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อัตราส่วน ร้อยละ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25500" y="3447143"/>
            <a:ext cx="1333500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เปรียบเทียบกับเกณฑ์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4179" y="3882571"/>
            <a:ext cx="108857" cy="108857"/>
          </a:xfrm>
          <a:custGeom>
            <a:avLst/>
            <a:gdLst/>
            <a:ahLst/>
            <a:cxnLst/>
            <a:rect l="l" t="t" r="r" b="b"/>
            <a:pathLst>
              <a:path w="108857" h="108857">
                <a:moveTo>
                  <a:pt x="0" y="54429"/>
                </a:moveTo>
                <a:cubicBezTo>
                  <a:pt x="0" y="24389"/>
                  <a:pt x="24389" y="0"/>
                  <a:pt x="54429" y="0"/>
                </a:cubicBezTo>
                <a:cubicBezTo>
                  <a:pt x="84469" y="0"/>
                  <a:pt x="108857" y="24389"/>
                  <a:pt x="108857" y="54429"/>
                </a:cubicBezTo>
                <a:cubicBezTo>
                  <a:pt x="108857" y="84469"/>
                  <a:pt x="84469" y="108857"/>
                  <a:pt x="54429" y="108857"/>
                </a:cubicBezTo>
                <a:cubicBezTo>
                  <a:pt x="24389" y="108857"/>
                  <a:pt x="0" y="84469"/>
                  <a:pt x="0" y="5442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6" name="Text 14"/>
          <p:cNvSpPr/>
          <p:nvPr/>
        </p:nvSpPr>
        <p:spPr>
          <a:xfrm>
            <a:off x="825500" y="3810000"/>
            <a:ext cx="152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ตัวชี้วัด KPI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25500" y="4064000"/>
            <a:ext cx="1514929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ติดตามผลการดำเนินงาน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04857" y="1669143"/>
            <a:ext cx="5624286" cy="2830286"/>
          </a:xfrm>
          <a:custGeom>
            <a:avLst/>
            <a:gdLst/>
            <a:ahLst/>
            <a:cxnLst/>
            <a:rect l="l" t="t" r="r" b="b"/>
            <a:pathLst>
              <a:path w="5624286" h="2830286">
                <a:moveTo>
                  <a:pt x="145137" y="0"/>
                </a:moveTo>
                <a:lnTo>
                  <a:pt x="5479149" y="0"/>
                </a:lnTo>
                <a:cubicBezTo>
                  <a:pt x="5559252" y="0"/>
                  <a:pt x="5624286" y="65034"/>
                  <a:pt x="5624286" y="145137"/>
                </a:cubicBezTo>
                <a:lnTo>
                  <a:pt x="5624286" y="2685149"/>
                </a:lnTo>
                <a:cubicBezTo>
                  <a:pt x="5624286" y="2765252"/>
                  <a:pt x="5559252" y="2830286"/>
                  <a:pt x="5479149" y="2830286"/>
                </a:cubicBezTo>
                <a:lnTo>
                  <a:pt x="145137" y="2830286"/>
                </a:lnTo>
                <a:cubicBezTo>
                  <a:pt x="65034" y="2830286"/>
                  <a:pt x="0" y="2765252"/>
                  <a:pt x="0" y="2685149"/>
                </a:cubicBezTo>
                <a:lnTo>
                  <a:pt x="0" y="145137"/>
                </a:lnTo>
                <a:cubicBezTo>
                  <a:pt x="0" y="65034"/>
                  <a:pt x="65034" y="0"/>
                  <a:pt x="14513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8857" dist="18143" dir="5400000">
              <a:srgbClr val="000000">
                <a:alpha val="5098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6422571" y="1886857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8859" y="0"/>
                </a:moveTo>
                <a:lnTo>
                  <a:pt x="399141" y="0"/>
                </a:lnTo>
                <a:cubicBezTo>
                  <a:pt x="459222" y="0"/>
                  <a:pt x="508000" y="48778"/>
                  <a:pt x="508000" y="108859"/>
                </a:cubicBezTo>
                <a:lnTo>
                  <a:pt x="508000" y="399141"/>
                </a:lnTo>
                <a:cubicBezTo>
                  <a:pt x="508000" y="459222"/>
                  <a:pt x="459222" y="508000"/>
                  <a:pt x="399141" y="508000"/>
                </a:cubicBezTo>
                <a:lnTo>
                  <a:pt x="108859" y="508000"/>
                </a:lnTo>
                <a:cubicBezTo>
                  <a:pt x="48778" y="508000"/>
                  <a:pt x="0" y="459222"/>
                  <a:pt x="0" y="399141"/>
                </a:cubicBezTo>
                <a:lnTo>
                  <a:pt x="0" y="108859"/>
                </a:lnTo>
                <a:cubicBezTo>
                  <a:pt x="0" y="48778"/>
                  <a:pt x="48778" y="0"/>
                  <a:pt x="108859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554107" y="2032000"/>
            <a:ext cx="244929" cy="217714"/>
          </a:xfrm>
          <a:custGeom>
            <a:avLst/>
            <a:gdLst/>
            <a:ahLst/>
            <a:cxnLst/>
            <a:rect l="l" t="t" r="r" b="b"/>
            <a:pathLst>
              <a:path w="244929" h="217714">
                <a:moveTo>
                  <a:pt x="163286" y="61232"/>
                </a:moveTo>
                <a:cubicBezTo>
                  <a:pt x="163286" y="102564"/>
                  <a:pt x="126717" y="136071"/>
                  <a:pt x="81643" y="136071"/>
                </a:cubicBezTo>
                <a:cubicBezTo>
                  <a:pt x="70289" y="136071"/>
                  <a:pt x="59489" y="133945"/>
                  <a:pt x="49666" y="130118"/>
                </a:cubicBezTo>
                <a:lnTo>
                  <a:pt x="14968" y="148488"/>
                </a:lnTo>
                <a:cubicBezTo>
                  <a:pt x="11013" y="150572"/>
                  <a:pt x="6166" y="149849"/>
                  <a:pt x="2977" y="146702"/>
                </a:cubicBezTo>
                <a:cubicBezTo>
                  <a:pt x="-213" y="143555"/>
                  <a:pt x="-935" y="138665"/>
                  <a:pt x="1191" y="134711"/>
                </a:cubicBezTo>
                <a:lnTo>
                  <a:pt x="16329" y="106136"/>
                </a:lnTo>
                <a:cubicBezTo>
                  <a:pt x="6081" y="93634"/>
                  <a:pt x="0" y="78071"/>
                  <a:pt x="0" y="61232"/>
                </a:cubicBezTo>
                <a:cubicBezTo>
                  <a:pt x="0" y="19900"/>
                  <a:pt x="36569" y="-13607"/>
                  <a:pt x="81643" y="-13607"/>
                </a:cubicBezTo>
                <a:cubicBezTo>
                  <a:pt x="126717" y="-13607"/>
                  <a:pt x="163286" y="19900"/>
                  <a:pt x="163286" y="61232"/>
                </a:cubicBezTo>
                <a:close/>
                <a:moveTo>
                  <a:pt x="163286" y="217714"/>
                </a:moveTo>
                <a:cubicBezTo>
                  <a:pt x="123272" y="217714"/>
                  <a:pt x="89977" y="191308"/>
                  <a:pt x="83004" y="156482"/>
                </a:cubicBezTo>
                <a:cubicBezTo>
                  <a:pt x="134030" y="155844"/>
                  <a:pt x="178381" y="119530"/>
                  <a:pt x="183271" y="70289"/>
                </a:cubicBezTo>
                <a:cubicBezTo>
                  <a:pt x="218692" y="78454"/>
                  <a:pt x="244929" y="107837"/>
                  <a:pt x="244929" y="142875"/>
                </a:cubicBezTo>
                <a:cubicBezTo>
                  <a:pt x="244929" y="159714"/>
                  <a:pt x="238848" y="175277"/>
                  <a:pt x="228600" y="187779"/>
                </a:cubicBezTo>
                <a:lnTo>
                  <a:pt x="243738" y="216354"/>
                </a:lnTo>
                <a:cubicBezTo>
                  <a:pt x="245822" y="220308"/>
                  <a:pt x="245099" y="225156"/>
                  <a:pt x="241952" y="228345"/>
                </a:cubicBezTo>
                <a:cubicBezTo>
                  <a:pt x="238805" y="231534"/>
                  <a:pt x="233915" y="232257"/>
                  <a:pt x="229961" y="230131"/>
                </a:cubicBezTo>
                <a:lnTo>
                  <a:pt x="195263" y="211761"/>
                </a:lnTo>
                <a:cubicBezTo>
                  <a:pt x="185440" y="215588"/>
                  <a:pt x="174639" y="217714"/>
                  <a:pt x="163286" y="217714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1" name="Text 19"/>
          <p:cNvSpPr/>
          <p:nvPr/>
        </p:nvSpPr>
        <p:spPr>
          <a:xfrm>
            <a:off x="7039429" y="1995714"/>
            <a:ext cx="1859643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ข้อมูลเชิงคุณภาพ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36179" y="2648857"/>
            <a:ext cx="108857" cy="108857"/>
          </a:xfrm>
          <a:custGeom>
            <a:avLst/>
            <a:gdLst/>
            <a:ahLst/>
            <a:cxnLst/>
            <a:rect l="l" t="t" r="r" b="b"/>
            <a:pathLst>
              <a:path w="108857" h="108857">
                <a:moveTo>
                  <a:pt x="0" y="54429"/>
                </a:moveTo>
                <a:cubicBezTo>
                  <a:pt x="0" y="24389"/>
                  <a:pt x="24389" y="0"/>
                  <a:pt x="54429" y="0"/>
                </a:cubicBezTo>
                <a:cubicBezTo>
                  <a:pt x="84469" y="0"/>
                  <a:pt x="108857" y="24389"/>
                  <a:pt x="108857" y="54429"/>
                </a:cubicBezTo>
                <a:cubicBezTo>
                  <a:pt x="108857" y="84469"/>
                  <a:pt x="84469" y="108857"/>
                  <a:pt x="54429" y="108857"/>
                </a:cubicBezTo>
                <a:cubicBezTo>
                  <a:pt x="24389" y="108857"/>
                  <a:pt x="0" y="84469"/>
                  <a:pt x="0" y="5442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3" name="Text 21"/>
          <p:cNvSpPr/>
          <p:nvPr/>
        </p:nvSpPr>
        <p:spPr>
          <a:xfrm>
            <a:off x="6667500" y="2576286"/>
            <a:ext cx="2068286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เอกสารบริการ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667500" y="2830286"/>
            <a:ext cx="2059214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บันทึกการรักษา รายงานเหตุการณ์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36179" y="3265714"/>
            <a:ext cx="108857" cy="108857"/>
          </a:xfrm>
          <a:custGeom>
            <a:avLst/>
            <a:gdLst/>
            <a:ahLst/>
            <a:cxnLst/>
            <a:rect l="l" t="t" r="r" b="b"/>
            <a:pathLst>
              <a:path w="108857" h="108857">
                <a:moveTo>
                  <a:pt x="0" y="54429"/>
                </a:moveTo>
                <a:cubicBezTo>
                  <a:pt x="0" y="24389"/>
                  <a:pt x="24389" y="0"/>
                  <a:pt x="54429" y="0"/>
                </a:cubicBezTo>
                <a:cubicBezTo>
                  <a:pt x="84469" y="0"/>
                  <a:pt x="108857" y="24389"/>
                  <a:pt x="108857" y="54429"/>
                </a:cubicBezTo>
                <a:cubicBezTo>
                  <a:pt x="108857" y="84469"/>
                  <a:pt x="84469" y="108857"/>
                  <a:pt x="54429" y="108857"/>
                </a:cubicBezTo>
                <a:cubicBezTo>
                  <a:pt x="24389" y="108857"/>
                  <a:pt x="0" y="84469"/>
                  <a:pt x="0" y="5442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6" name="Text 24"/>
          <p:cNvSpPr/>
          <p:nvPr/>
        </p:nvSpPr>
        <p:spPr>
          <a:xfrm>
            <a:off x="6667500" y="3193143"/>
            <a:ext cx="154214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สัมภาษณ์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667500" y="3447143"/>
            <a:ext cx="1533071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บุคลากร ผู้ป่วย ครอบครัว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36179" y="3882571"/>
            <a:ext cx="108857" cy="108857"/>
          </a:xfrm>
          <a:custGeom>
            <a:avLst/>
            <a:gdLst/>
            <a:ahLst/>
            <a:cxnLst/>
            <a:rect l="l" t="t" r="r" b="b"/>
            <a:pathLst>
              <a:path w="108857" h="108857">
                <a:moveTo>
                  <a:pt x="0" y="54429"/>
                </a:moveTo>
                <a:cubicBezTo>
                  <a:pt x="0" y="24389"/>
                  <a:pt x="24389" y="0"/>
                  <a:pt x="54429" y="0"/>
                </a:cubicBezTo>
                <a:cubicBezTo>
                  <a:pt x="84469" y="0"/>
                  <a:pt x="108857" y="24389"/>
                  <a:pt x="108857" y="54429"/>
                </a:cubicBezTo>
                <a:cubicBezTo>
                  <a:pt x="108857" y="84469"/>
                  <a:pt x="84469" y="108857"/>
                  <a:pt x="54429" y="108857"/>
                </a:cubicBezTo>
                <a:cubicBezTo>
                  <a:pt x="24389" y="108857"/>
                  <a:pt x="0" y="84469"/>
                  <a:pt x="0" y="5442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9" name="Text 27"/>
          <p:cNvSpPr/>
          <p:nvPr/>
        </p:nvSpPr>
        <p:spPr>
          <a:xfrm>
            <a:off x="6667500" y="3810000"/>
            <a:ext cx="2068286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การสังเกต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667500" y="4064000"/>
            <a:ext cx="2059214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สภาพแวดล้อม กระบวนการทำงาน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62857" y="4717143"/>
            <a:ext cx="3673929" cy="1560286"/>
          </a:xfrm>
          <a:custGeom>
            <a:avLst/>
            <a:gdLst/>
            <a:ahLst/>
            <a:cxnLst/>
            <a:rect l="l" t="t" r="r" b="b"/>
            <a:pathLst>
              <a:path w="3673929" h="1560286">
                <a:moveTo>
                  <a:pt x="145138" y="0"/>
                </a:moveTo>
                <a:lnTo>
                  <a:pt x="3528791" y="0"/>
                </a:lnTo>
                <a:cubicBezTo>
                  <a:pt x="3608895" y="0"/>
                  <a:pt x="3673929" y="65034"/>
                  <a:pt x="3673929" y="145138"/>
                </a:cubicBezTo>
                <a:lnTo>
                  <a:pt x="3673929" y="1415148"/>
                </a:lnTo>
                <a:cubicBezTo>
                  <a:pt x="3673929" y="1495305"/>
                  <a:pt x="3608948" y="1560286"/>
                  <a:pt x="3528791" y="1560286"/>
                </a:cubicBezTo>
                <a:lnTo>
                  <a:pt x="145138" y="1560286"/>
                </a:lnTo>
                <a:cubicBezTo>
                  <a:pt x="65034" y="1560286"/>
                  <a:pt x="0" y="1495252"/>
                  <a:pt x="0" y="1415148"/>
                </a:cubicBezTo>
                <a:lnTo>
                  <a:pt x="0" y="145138"/>
                </a:lnTo>
                <a:cubicBezTo>
                  <a:pt x="0" y="65034"/>
                  <a:pt x="65034" y="0"/>
                  <a:pt x="14513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8857" dist="18143" dir="5400000">
              <a:srgbClr val="000000">
                <a:alpha val="5098"/>
              </a:srgbClr>
            </a:outerShdw>
          </a:effectLst>
        </p:spPr>
      </p:sp>
      <p:sp>
        <p:nvSpPr>
          <p:cNvPr id="32" name="Shape 30"/>
          <p:cNvSpPr/>
          <p:nvPr/>
        </p:nvSpPr>
        <p:spPr>
          <a:xfrm>
            <a:off x="544286" y="4934857"/>
            <a:ext cx="226786" cy="181429"/>
          </a:xfrm>
          <a:custGeom>
            <a:avLst/>
            <a:gdLst/>
            <a:ahLst/>
            <a:cxnLst/>
            <a:rect l="l" t="t" r="r" b="b"/>
            <a:pathLst>
              <a:path w="226786" h="181429">
                <a:moveTo>
                  <a:pt x="204107" y="17009"/>
                </a:moveTo>
                <a:cubicBezTo>
                  <a:pt x="204107" y="13076"/>
                  <a:pt x="202087" y="9426"/>
                  <a:pt x="198721" y="7371"/>
                </a:cubicBezTo>
                <a:cubicBezTo>
                  <a:pt x="195355" y="5315"/>
                  <a:pt x="191209" y="5103"/>
                  <a:pt x="187701" y="6874"/>
                </a:cubicBezTo>
                <a:lnTo>
                  <a:pt x="146525" y="27462"/>
                </a:lnTo>
                <a:lnTo>
                  <a:pt x="82954" y="6237"/>
                </a:lnTo>
                <a:cubicBezTo>
                  <a:pt x="80084" y="5280"/>
                  <a:pt x="77001" y="5492"/>
                  <a:pt x="74308" y="6839"/>
                </a:cubicBezTo>
                <a:lnTo>
                  <a:pt x="28951" y="29518"/>
                </a:lnTo>
                <a:cubicBezTo>
                  <a:pt x="25088" y="31467"/>
                  <a:pt x="22679" y="35400"/>
                  <a:pt x="22679" y="39688"/>
                </a:cubicBezTo>
                <a:lnTo>
                  <a:pt x="22679" y="164420"/>
                </a:lnTo>
                <a:cubicBezTo>
                  <a:pt x="22679" y="168353"/>
                  <a:pt x="24698" y="172003"/>
                  <a:pt x="28065" y="174058"/>
                </a:cubicBezTo>
                <a:cubicBezTo>
                  <a:pt x="31431" y="176113"/>
                  <a:pt x="35577" y="176326"/>
                  <a:pt x="39085" y="174554"/>
                </a:cubicBezTo>
                <a:lnTo>
                  <a:pt x="80225" y="153966"/>
                </a:lnTo>
                <a:lnTo>
                  <a:pt x="141635" y="174448"/>
                </a:lnTo>
                <a:cubicBezTo>
                  <a:pt x="140111" y="172180"/>
                  <a:pt x="138623" y="169806"/>
                  <a:pt x="137170" y="167396"/>
                </a:cubicBezTo>
                <a:cubicBezTo>
                  <a:pt x="133272" y="160912"/>
                  <a:pt x="129410" y="153470"/>
                  <a:pt x="126539" y="145497"/>
                </a:cubicBezTo>
                <a:lnTo>
                  <a:pt x="90679" y="133556"/>
                </a:lnTo>
                <a:lnTo>
                  <a:pt x="90679" y="32742"/>
                </a:lnTo>
                <a:lnTo>
                  <a:pt x="136036" y="47873"/>
                </a:lnTo>
                <a:lnTo>
                  <a:pt x="136036" y="83060"/>
                </a:lnTo>
                <a:cubicBezTo>
                  <a:pt x="147021" y="70374"/>
                  <a:pt x="163321" y="62366"/>
                  <a:pt x="181393" y="62366"/>
                </a:cubicBezTo>
                <a:cubicBezTo>
                  <a:pt x="189402" y="62366"/>
                  <a:pt x="197056" y="63925"/>
                  <a:pt x="204072" y="66795"/>
                </a:cubicBezTo>
                <a:lnTo>
                  <a:pt x="204107" y="17009"/>
                </a:lnTo>
                <a:close/>
                <a:moveTo>
                  <a:pt x="181429" y="79375"/>
                </a:moveTo>
                <a:cubicBezTo>
                  <a:pt x="157935" y="79375"/>
                  <a:pt x="138906" y="98085"/>
                  <a:pt x="138906" y="121153"/>
                </a:cubicBezTo>
                <a:cubicBezTo>
                  <a:pt x="138906" y="145568"/>
                  <a:pt x="161620" y="174448"/>
                  <a:pt x="173845" y="188232"/>
                </a:cubicBezTo>
                <a:cubicBezTo>
                  <a:pt x="177956" y="192839"/>
                  <a:pt x="184937" y="192839"/>
                  <a:pt x="189047" y="188232"/>
                </a:cubicBezTo>
                <a:cubicBezTo>
                  <a:pt x="201272" y="174448"/>
                  <a:pt x="223986" y="145568"/>
                  <a:pt x="223986" y="121153"/>
                </a:cubicBezTo>
                <a:cubicBezTo>
                  <a:pt x="223986" y="98085"/>
                  <a:pt x="204958" y="79375"/>
                  <a:pt x="181464" y="79375"/>
                </a:cubicBezTo>
                <a:close/>
                <a:moveTo>
                  <a:pt x="167254" y="121897"/>
                </a:moveTo>
                <a:cubicBezTo>
                  <a:pt x="167254" y="114074"/>
                  <a:pt x="173606" y="107723"/>
                  <a:pt x="181429" y="107723"/>
                </a:cubicBezTo>
                <a:cubicBezTo>
                  <a:pt x="189251" y="107723"/>
                  <a:pt x="195603" y="114074"/>
                  <a:pt x="195603" y="121897"/>
                </a:cubicBezTo>
                <a:cubicBezTo>
                  <a:pt x="195603" y="129720"/>
                  <a:pt x="189251" y="136071"/>
                  <a:pt x="181429" y="136071"/>
                </a:cubicBezTo>
                <a:cubicBezTo>
                  <a:pt x="173606" y="136071"/>
                  <a:pt x="167254" y="129720"/>
                  <a:pt x="167254" y="12189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3" name="Text 31"/>
          <p:cNvSpPr/>
          <p:nvPr/>
        </p:nvSpPr>
        <p:spPr>
          <a:xfrm>
            <a:off x="879929" y="4898571"/>
            <a:ext cx="87085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บริบทพื้นที่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44286" y="5297714"/>
            <a:ext cx="3383643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สภาพภูมิศาสตร์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44286" y="5588000"/>
            <a:ext cx="3383643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โครงสร้างพื้นฐาน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44286" y="5878286"/>
            <a:ext cx="3383643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ความหลากหลายทางวัฒนธรรม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257448" y="4717143"/>
            <a:ext cx="3673929" cy="1560286"/>
          </a:xfrm>
          <a:custGeom>
            <a:avLst/>
            <a:gdLst/>
            <a:ahLst/>
            <a:cxnLst/>
            <a:rect l="l" t="t" r="r" b="b"/>
            <a:pathLst>
              <a:path w="3673929" h="1560286">
                <a:moveTo>
                  <a:pt x="145138" y="0"/>
                </a:moveTo>
                <a:lnTo>
                  <a:pt x="3528791" y="0"/>
                </a:lnTo>
                <a:cubicBezTo>
                  <a:pt x="3608895" y="0"/>
                  <a:pt x="3673929" y="65034"/>
                  <a:pt x="3673929" y="145138"/>
                </a:cubicBezTo>
                <a:lnTo>
                  <a:pt x="3673929" y="1415148"/>
                </a:lnTo>
                <a:cubicBezTo>
                  <a:pt x="3673929" y="1495305"/>
                  <a:pt x="3608948" y="1560286"/>
                  <a:pt x="3528791" y="1560286"/>
                </a:cubicBezTo>
                <a:lnTo>
                  <a:pt x="145138" y="1560286"/>
                </a:lnTo>
                <a:cubicBezTo>
                  <a:pt x="65034" y="1560286"/>
                  <a:pt x="0" y="1495252"/>
                  <a:pt x="0" y="1415148"/>
                </a:cubicBezTo>
                <a:lnTo>
                  <a:pt x="0" y="145138"/>
                </a:lnTo>
                <a:cubicBezTo>
                  <a:pt x="0" y="65034"/>
                  <a:pt x="65034" y="0"/>
                  <a:pt x="14513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8857" dist="18143" dir="5400000">
              <a:srgbClr val="000000">
                <a:alpha val="5098"/>
              </a:srgbClr>
            </a:outerShdw>
          </a:effectLst>
        </p:spPr>
      </p:sp>
      <p:sp>
        <p:nvSpPr>
          <p:cNvPr id="38" name="Shape 36"/>
          <p:cNvSpPr/>
          <p:nvPr/>
        </p:nvSpPr>
        <p:spPr>
          <a:xfrm>
            <a:off x="4472895" y="4934857"/>
            <a:ext cx="158750" cy="181429"/>
          </a:xfrm>
          <a:custGeom>
            <a:avLst/>
            <a:gdLst/>
            <a:ahLst/>
            <a:cxnLst/>
            <a:rect l="l" t="t" r="r" b="b"/>
            <a:pathLst>
              <a:path w="158750" h="181429">
                <a:moveTo>
                  <a:pt x="136071" y="181429"/>
                </a:moveTo>
                <a:lnTo>
                  <a:pt x="34018" y="181429"/>
                </a:lnTo>
                <a:cubicBezTo>
                  <a:pt x="15237" y="181429"/>
                  <a:pt x="0" y="166191"/>
                  <a:pt x="0" y="147411"/>
                </a:cubicBezTo>
                <a:lnTo>
                  <a:pt x="0" y="34018"/>
                </a:lnTo>
                <a:cubicBezTo>
                  <a:pt x="0" y="15237"/>
                  <a:pt x="15237" y="0"/>
                  <a:pt x="34018" y="0"/>
                </a:cubicBezTo>
                <a:lnTo>
                  <a:pt x="141741" y="0"/>
                </a:lnTo>
                <a:cubicBezTo>
                  <a:pt x="151131" y="0"/>
                  <a:pt x="158750" y="7619"/>
                  <a:pt x="158750" y="17009"/>
                </a:cubicBezTo>
                <a:lnTo>
                  <a:pt x="158750" y="119063"/>
                </a:lnTo>
                <a:cubicBezTo>
                  <a:pt x="158750" y="126468"/>
                  <a:pt x="154002" y="132776"/>
                  <a:pt x="147411" y="135115"/>
                </a:cubicBezTo>
                <a:lnTo>
                  <a:pt x="147411" y="158750"/>
                </a:lnTo>
                <a:cubicBezTo>
                  <a:pt x="153683" y="158750"/>
                  <a:pt x="158750" y="163817"/>
                  <a:pt x="158750" y="170089"/>
                </a:cubicBezTo>
                <a:cubicBezTo>
                  <a:pt x="158750" y="176361"/>
                  <a:pt x="153683" y="181429"/>
                  <a:pt x="147411" y="181429"/>
                </a:cubicBezTo>
                <a:lnTo>
                  <a:pt x="136071" y="181429"/>
                </a:lnTo>
                <a:close/>
                <a:moveTo>
                  <a:pt x="34018" y="136071"/>
                </a:moveTo>
                <a:cubicBezTo>
                  <a:pt x="27746" y="136071"/>
                  <a:pt x="22679" y="141139"/>
                  <a:pt x="22679" y="147411"/>
                </a:cubicBezTo>
                <a:cubicBezTo>
                  <a:pt x="22679" y="153683"/>
                  <a:pt x="27746" y="158750"/>
                  <a:pt x="34018" y="158750"/>
                </a:cubicBezTo>
                <a:lnTo>
                  <a:pt x="124732" y="158750"/>
                </a:lnTo>
                <a:lnTo>
                  <a:pt x="124732" y="136071"/>
                </a:lnTo>
                <a:lnTo>
                  <a:pt x="34018" y="136071"/>
                </a:lnTo>
                <a:close/>
                <a:moveTo>
                  <a:pt x="45357" y="53862"/>
                </a:moveTo>
                <a:cubicBezTo>
                  <a:pt x="45357" y="58574"/>
                  <a:pt x="49149" y="62366"/>
                  <a:pt x="53862" y="62366"/>
                </a:cubicBezTo>
                <a:lnTo>
                  <a:pt x="116228" y="62366"/>
                </a:lnTo>
                <a:cubicBezTo>
                  <a:pt x="120941" y="62366"/>
                  <a:pt x="124732" y="58574"/>
                  <a:pt x="124732" y="53862"/>
                </a:cubicBezTo>
                <a:cubicBezTo>
                  <a:pt x="124732" y="49149"/>
                  <a:pt x="120941" y="45357"/>
                  <a:pt x="116228" y="45357"/>
                </a:cubicBezTo>
                <a:lnTo>
                  <a:pt x="53862" y="45357"/>
                </a:lnTo>
                <a:cubicBezTo>
                  <a:pt x="49149" y="45357"/>
                  <a:pt x="45357" y="49149"/>
                  <a:pt x="45357" y="53862"/>
                </a:cubicBezTo>
                <a:close/>
                <a:moveTo>
                  <a:pt x="53862" y="79375"/>
                </a:moveTo>
                <a:cubicBezTo>
                  <a:pt x="49149" y="79375"/>
                  <a:pt x="45357" y="83167"/>
                  <a:pt x="45357" y="87879"/>
                </a:cubicBezTo>
                <a:cubicBezTo>
                  <a:pt x="45357" y="92592"/>
                  <a:pt x="49149" y="96384"/>
                  <a:pt x="53862" y="96384"/>
                </a:cubicBezTo>
                <a:lnTo>
                  <a:pt x="116228" y="96384"/>
                </a:lnTo>
                <a:cubicBezTo>
                  <a:pt x="120941" y="96384"/>
                  <a:pt x="124732" y="92592"/>
                  <a:pt x="124732" y="87879"/>
                </a:cubicBezTo>
                <a:cubicBezTo>
                  <a:pt x="124732" y="83167"/>
                  <a:pt x="120941" y="79375"/>
                  <a:pt x="116228" y="79375"/>
                </a:cubicBezTo>
                <a:lnTo>
                  <a:pt x="53862" y="79375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9" name="Text 37"/>
          <p:cNvSpPr/>
          <p:nvPr/>
        </p:nvSpPr>
        <p:spPr>
          <a:xfrm>
            <a:off x="4774520" y="4898571"/>
            <a:ext cx="1179286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หลักฐานอ้างอิง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438877" y="5297714"/>
            <a:ext cx="3383643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วรรณกรรมวิชาการ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38877" y="5588000"/>
            <a:ext cx="3383643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นโยบายและแนวปฏิบัติ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438877" y="5878286"/>
            <a:ext cx="3383643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กรณีศึกษาที่คล้ายกัน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152153" y="4717143"/>
            <a:ext cx="3673929" cy="1560286"/>
          </a:xfrm>
          <a:custGeom>
            <a:avLst/>
            <a:gdLst/>
            <a:ahLst/>
            <a:cxnLst/>
            <a:rect l="l" t="t" r="r" b="b"/>
            <a:pathLst>
              <a:path w="3673929" h="1560286">
                <a:moveTo>
                  <a:pt x="145138" y="0"/>
                </a:moveTo>
                <a:lnTo>
                  <a:pt x="3528791" y="0"/>
                </a:lnTo>
                <a:cubicBezTo>
                  <a:pt x="3608895" y="0"/>
                  <a:pt x="3673929" y="65034"/>
                  <a:pt x="3673929" y="145138"/>
                </a:cubicBezTo>
                <a:lnTo>
                  <a:pt x="3673929" y="1415148"/>
                </a:lnTo>
                <a:cubicBezTo>
                  <a:pt x="3673929" y="1495305"/>
                  <a:pt x="3608948" y="1560286"/>
                  <a:pt x="3528791" y="1560286"/>
                </a:cubicBezTo>
                <a:lnTo>
                  <a:pt x="145138" y="1560286"/>
                </a:lnTo>
                <a:cubicBezTo>
                  <a:pt x="65034" y="1560286"/>
                  <a:pt x="0" y="1495252"/>
                  <a:pt x="0" y="1415148"/>
                </a:cubicBezTo>
                <a:lnTo>
                  <a:pt x="0" y="145138"/>
                </a:lnTo>
                <a:cubicBezTo>
                  <a:pt x="0" y="65034"/>
                  <a:pt x="65034" y="0"/>
                  <a:pt x="14513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8857" dist="18143" dir="5400000">
              <a:srgbClr val="000000">
                <a:alpha val="5098"/>
              </a:srgbClr>
            </a:outerShdw>
          </a:effectLst>
        </p:spPr>
      </p:sp>
      <p:sp>
        <p:nvSpPr>
          <p:cNvPr id="44" name="Shape 42"/>
          <p:cNvSpPr/>
          <p:nvPr/>
        </p:nvSpPr>
        <p:spPr>
          <a:xfrm>
            <a:off x="8333582" y="4934857"/>
            <a:ext cx="226786" cy="181429"/>
          </a:xfrm>
          <a:custGeom>
            <a:avLst/>
            <a:gdLst/>
            <a:ahLst/>
            <a:cxnLst/>
            <a:rect l="l" t="t" r="r" b="b"/>
            <a:pathLst>
              <a:path w="226786" h="181429">
                <a:moveTo>
                  <a:pt x="113393" y="5670"/>
                </a:moveTo>
                <a:cubicBezTo>
                  <a:pt x="133732" y="5670"/>
                  <a:pt x="150246" y="22183"/>
                  <a:pt x="150246" y="42522"/>
                </a:cubicBezTo>
                <a:cubicBezTo>
                  <a:pt x="150246" y="62862"/>
                  <a:pt x="133732" y="79375"/>
                  <a:pt x="113393" y="79375"/>
                </a:cubicBezTo>
                <a:cubicBezTo>
                  <a:pt x="93053" y="79375"/>
                  <a:pt x="76540" y="62862"/>
                  <a:pt x="76540" y="42522"/>
                </a:cubicBezTo>
                <a:cubicBezTo>
                  <a:pt x="76540" y="22183"/>
                  <a:pt x="93053" y="5670"/>
                  <a:pt x="113393" y="5670"/>
                </a:cubicBezTo>
                <a:close/>
                <a:moveTo>
                  <a:pt x="34018" y="31183"/>
                </a:moveTo>
                <a:cubicBezTo>
                  <a:pt x="48099" y="31183"/>
                  <a:pt x="59531" y="42615"/>
                  <a:pt x="59531" y="56696"/>
                </a:cubicBezTo>
                <a:cubicBezTo>
                  <a:pt x="59531" y="70778"/>
                  <a:pt x="48099" y="82210"/>
                  <a:pt x="34018" y="82210"/>
                </a:cubicBezTo>
                <a:cubicBezTo>
                  <a:pt x="19937" y="82210"/>
                  <a:pt x="8504" y="70778"/>
                  <a:pt x="8504" y="56696"/>
                </a:cubicBezTo>
                <a:cubicBezTo>
                  <a:pt x="8504" y="42615"/>
                  <a:pt x="19937" y="31183"/>
                  <a:pt x="34018" y="31183"/>
                </a:cubicBezTo>
                <a:close/>
                <a:moveTo>
                  <a:pt x="0" y="147411"/>
                </a:moveTo>
                <a:cubicBezTo>
                  <a:pt x="0" y="122358"/>
                  <a:pt x="20304" y="102054"/>
                  <a:pt x="45357" y="102054"/>
                </a:cubicBezTo>
                <a:cubicBezTo>
                  <a:pt x="49893" y="102054"/>
                  <a:pt x="54287" y="102727"/>
                  <a:pt x="58433" y="103967"/>
                </a:cubicBezTo>
                <a:cubicBezTo>
                  <a:pt x="46775" y="117007"/>
                  <a:pt x="39688" y="134229"/>
                  <a:pt x="39688" y="153080"/>
                </a:cubicBezTo>
                <a:lnTo>
                  <a:pt x="39688" y="158750"/>
                </a:lnTo>
                <a:cubicBezTo>
                  <a:pt x="39688" y="162790"/>
                  <a:pt x="40538" y="166617"/>
                  <a:pt x="42062" y="170089"/>
                </a:cubicBezTo>
                <a:lnTo>
                  <a:pt x="11339" y="170089"/>
                </a:lnTo>
                <a:cubicBezTo>
                  <a:pt x="5067" y="170089"/>
                  <a:pt x="0" y="165022"/>
                  <a:pt x="0" y="158750"/>
                </a:cubicBezTo>
                <a:lnTo>
                  <a:pt x="0" y="147411"/>
                </a:lnTo>
                <a:close/>
                <a:moveTo>
                  <a:pt x="184724" y="170089"/>
                </a:moveTo>
                <a:cubicBezTo>
                  <a:pt x="186248" y="166617"/>
                  <a:pt x="187098" y="162790"/>
                  <a:pt x="187098" y="158750"/>
                </a:cubicBezTo>
                <a:lnTo>
                  <a:pt x="187098" y="153080"/>
                </a:lnTo>
                <a:cubicBezTo>
                  <a:pt x="187098" y="134229"/>
                  <a:pt x="180011" y="117007"/>
                  <a:pt x="168353" y="103967"/>
                </a:cubicBezTo>
                <a:cubicBezTo>
                  <a:pt x="172499" y="102727"/>
                  <a:pt x="176893" y="102054"/>
                  <a:pt x="181429" y="102054"/>
                </a:cubicBezTo>
                <a:cubicBezTo>
                  <a:pt x="206481" y="102054"/>
                  <a:pt x="226786" y="122358"/>
                  <a:pt x="226786" y="147411"/>
                </a:cubicBezTo>
                <a:lnTo>
                  <a:pt x="226786" y="158750"/>
                </a:lnTo>
                <a:cubicBezTo>
                  <a:pt x="226786" y="165022"/>
                  <a:pt x="221718" y="170089"/>
                  <a:pt x="215446" y="170089"/>
                </a:cubicBezTo>
                <a:lnTo>
                  <a:pt x="184724" y="170089"/>
                </a:lnTo>
                <a:close/>
                <a:moveTo>
                  <a:pt x="167254" y="56696"/>
                </a:moveTo>
                <a:cubicBezTo>
                  <a:pt x="167254" y="42615"/>
                  <a:pt x="178687" y="31183"/>
                  <a:pt x="192768" y="31183"/>
                </a:cubicBezTo>
                <a:cubicBezTo>
                  <a:pt x="206849" y="31183"/>
                  <a:pt x="218281" y="42615"/>
                  <a:pt x="218281" y="56696"/>
                </a:cubicBezTo>
                <a:cubicBezTo>
                  <a:pt x="218281" y="70778"/>
                  <a:pt x="206849" y="82210"/>
                  <a:pt x="192768" y="82210"/>
                </a:cubicBezTo>
                <a:cubicBezTo>
                  <a:pt x="178687" y="82210"/>
                  <a:pt x="167254" y="70778"/>
                  <a:pt x="167254" y="56696"/>
                </a:cubicBezTo>
                <a:close/>
                <a:moveTo>
                  <a:pt x="56696" y="153080"/>
                </a:moveTo>
                <a:cubicBezTo>
                  <a:pt x="56696" y="121756"/>
                  <a:pt x="82068" y="96384"/>
                  <a:pt x="113393" y="96384"/>
                </a:cubicBezTo>
                <a:cubicBezTo>
                  <a:pt x="144718" y="96384"/>
                  <a:pt x="170089" y="121756"/>
                  <a:pt x="170089" y="153080"/>
                </a:cubicBezTo>
                <a:lnTo>
                  <a:pt x="170089" y="158750"/>
                </a:lnTo>
                <a:cubicBezTo>
                  <a:pt x="170089" y="165022"/>
                  <a:pt x="165022" y="170089"/>
                  <a:pt x="158750" y="170089"/>
                </a:cubicBezTo>
                <a:lnTo>
                  <a:pt x="68036" y="170089"/>
                </a:lnTo>
                <a:cubicBezTo>
                  <a:pt x="61764" y="170089"/>
                  <a:pt x="56696" y="165022"/>
                  <a:pt x="56696" y="158750"/>
                </a:cubicBezTo>
                <a:lnTo>
                  <a:pt x="56696" y="15308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5" name="Text 43"/>
          <p:cNvSpPr/>
          <p:nvPr/>
        </p:nvSpPr>
        <p:spPr>
          <a:xfrm>
            <a:off x="8669224" y="4898571"/>
            <a:ext cx="137885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ผู้มีส่วนได้ส่วนเสีย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333582" y="5297714"/>
            <a:ext cx="3383643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ความคิดเห็นจากหลายฝ่าย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333582" y="5588000"/>
            <a:ext cx="3383643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ประสบการณ์ตรง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333582" y="5878286"/>
            <a:ext cx="3383643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มุมมองที่หลากหลาย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362857" y="6422571"/>
            <a:ext cx="11466286" cy="435429"/>
          </a:xfrm>
          <a:custGeom>
            <a:avLst/>
            <a:gdLst/>
            <a:ahLst/>
            <a:cxnLst/>
            <a:rect l="l" t="t" r="r" b="b"/>
            <a:pathLst>
              <a:path w="11466286" h="435429">
                <a:moveTo>
                  <a:pt x="108857" y="0"/>
                </a:moveTo>
                <a:lnTo>
                  <a:pt x="11357429" y="0"/>
                </a:lnTo>
                <a:cubicBezTo>
                  <a:pt x="11417549" y="0"/>
                  <a:pt x="11466286" y="48737"/>
                  <a:pt x="11466286" y="108857"/>
                </a:cubicBezTo>
                <a:lnTo>
                  <a:pt x="11466286" y="326571"/>
                </a:lnTo>
                <a:cubicBezTo>
                  <a:pt x="11466286" y="386692"/>
                  <a:pt x="11417549" y="435429"/>
                  <a:pt x="11357429" y="435429"/>
                </a:cubicBezTo>
                <a:lnTo>
                  <a:pt x="108857" y="435429"/>
                </a:lnTo>
                <a:cubicBezTo>
                  <a:pt x="48737" y="435429"/>
                  <a:pt x="0" y="386692"/>
                  <a:pt x="0" y="326571"/>
                </a:cubicBezTo>
                <a:lnTo>
                  <a:pt x="0" y="108857"/>
                </a:lnTo>
                <a:cubicBezTo>
                  <a:pt x="0" y="48777"/>
                  <a:pt x="48777" y="0"/>
                  <a:pt x="108857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544286" y="6531429"/>
            <a:ext cx="11176000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หลักการ:</a:t>
            </a:r>
            <a:pPr>
              <a:lnSpc>
                <a:spcPct val="120000"/>
              </a:lnSpc>
            </a:pPr>
            <a:r>
              <a:rPr lang="en-US" sz="114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ข้อมูลที่ครบถ้วนจากหลายแหล่งช่วยให้การวิเคราะห์มีความน่าเชื่อถือและครอบคลุม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2327" y="322327"/>
            <a:ext cx="11611812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b="1" spc="51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STEP 3: ANALYZE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2327" y="580188"/>
            <a:ext cx="11740743" cy="3867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4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วิเคราะห์สาเหตุแบบเป็นระบบ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2327" y="1063677"/>
            <a:ext cx="11627929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แนวคิดแยก Causal Chain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2327" y="1482702"/>
            <a:ext cx="11547347" cy="3795395"/>
          </a:xfrm>
          <a:custGeom>
            <a:avLst/>
            <a:gdLst/>
            <a:ahLst/>
            <a:cxnLst/>
            <a:rect l="l" t="t" r="r" b="b"/>
            <a:pathLst>
              <a:path w="11547347" h="3795395">
                <a:moveTo>
                  <a:pt x="193413" y="0"/>
                </a:moveTo>
                <a:lnTo>
                  <a:pt x="11353934" y="0"/>
                </a:lnTo>
                <a:cubicBezTo>
                  <a:pt x="11460753" y="0"/>
                  <a:pt x="11547347" y="86594"/>
                  <a:pt x="11547347" y="193413"/>
                </a:cubicBezTo>
                <a:lnTo>
                  <a:pt x="11547347" y="3601981"/>
                </a:lnTo>
                <a:cubicBezTo>
                  <a:pt x="11547347" y="3708800"/>
                  <a:pt x="11460753" y="3795395"/>
                  <a:pt x="11353934" y="3795395"/>
                </a:cubicBezTo>
                <a:lnTo>
                  <a:pt x="193413" y="3795395"/>
                </a:lnTo>
                <a:cubicBezTo>
                  <a:pt x="86594" y="3795395"/>
                  <a:pt x="0" y="3708800"/>
                  <a:pt x="0" y="3601981"/>
                </a:cubicBezTo>
                <a:lnTo>
                  <a:pt x="0" y="193413"/>
                </a:lnTo>
                <a:cubicBezTo>
                  <a:pt x="0" y="86594"/>
                  <a:pt x="86594" y="0"/>
                  <a:pt x="19341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61163" dist="32233" dir="5400000">
              <a:srgbClr val="000000">
                <a:alpha val="5882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531839" y="1740563"/>
            <a:ext cx="11128323" cy="2578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2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เทคนิค 5 Whys: ถาม "ทำไม" ซ้ำๆ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80188" y="2240067"/>
            <a:ext cx="386792" cy="386792"/>
          </a:xfrm>
          <a:custGeom>
            <a:avLst/>
            <a:gdLst/>
            <a:ahLst/>
            <a:cxnLst/>
            <a:rect l="l" t="t" r="r" b="b"/>
            <a:pathLst>
              <a:path w="386792" h="386792">
                <a:moveTo>
                  <a:pt x="193396" y="0"/>
                </a:moveTo>
                <a:lnTo>
                  <a:pt x="193396" y="0"/>
                </a:lnTo>
                <a:cubicBezTo>
                  <a:pt x="300134" y="0"/>
                  <a:pt x="386792" y="86658"/>
                  <a:pt x="386792" y="193396"/>
                </a:cubicBezTo>
                <a:lnTo>
                  <a:pt x="386792" y="193396"/>
                </a:lnTo>
                <a:cubicBezTo>
                  <a:pt x="386792" y="300134"/>
                  <a:pt x="300134" y="386792"/>
                  <a:pt x="193396" y="386792"/>
                </a:cubicBezTo>
                <a:lnTo>
                  <a:pt x="193396" y="386792"/>
                </a:lnTo>
                <a:cubicBezTo>
                  <a:pt x="86658" y="386792"/>
                  <a:pt x="0" y="300134"/>
                  <a:pt x="0" y="193396"/>
                </a:cubicBezTo>
                <a:lnTo>
                  <a:pt x="0" y="193396"/>
                </a:lnTo>
                <a:cubicBezTo>
                  <a:pt x="0" y="86658"/>
                  <a:pt x="86658" y="0"/>
                  <a:pt x="19339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8" name="Text 6"/>
          <p:cNvSpPr/>
          <p:nvPr/>
        </p:nvSpPr>
        <p:spPr>
          <a:xfrm>
            <a:off x="741855" y="2320649"/>
            <a:ext cx="145047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095910" y="2191718"/>
            <a:ext cx="10515902" cy="483490"/>
          </a:xfrm>
          <a:custGeom>
            <a:avLst/>
            <a:gdLst/>
            <a:ahLst/>
            <a:cxnLst/>
            <a:rect l="l" t="t" r="r" b="b"/>
            <a:pathLst>
              <a:path w="10515902" h="483490">
                <a:moveTo>
                  <a:pt x="96698" y="0"/>
                </a:moveTo>
                <a:lnTo>
                  <a:pt x="10419204" y="0"/>
                </a:lnTo>
                <a:cubicBezTo>
                  <a:pt x="10472609" y="0"/>
                  <a:pt x="10515902" y="43293"/>
                  <a:pt x="10515902" y="96698"/>
                </a:cubicBezTo>
                <a:lnTo>
                  <a:pt x="10515902" y="386792"/>
                </a:lnTo>
                <a:cubicBezTo>
                  <a:pt x="10515902" y="440197"/>
                  <a:pt x="10472609" y="483490"/>
                  <a:pt x="10419204" y="483490"/>
                </a:cubicBezTo>
                <a:lnTo>
                  <a:pt x="96698" y="483490"/>
                </a:lnTo>
                <a:cubicBezTo>
                  <a:pt x="43329" y="483490"/>
                  <a:pt x="0" y="440161"/>
                  <a:pt x="0" y="386792"/>
                </a:cubicBezTo>
                <a:lnTo>
                  <a:pt x="0" y="96698"/>
                </a:lnTo>
                <a:cubicBezTo>
                  <a:pt x="0" y="43329"/>
                  <a:pt x="43329" y="0"/>
                  <a:pt x="96698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224841" y="2320649"/>
            <a:ext cx="10330564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</a:t>
            </a:r>
            <a:pPr>
              <a:lnSpc>
                <a:spcPct val="130000"/>
              </a:lnSpc>
            </a:pPr>
            <a:r>
              <a:rPr lang="en-US" sz="1142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อัตราตายมารดาสูง? → </a:t>
            </a:r>
            <a:pPr>
              <a:lnSpc>
                <a:spcPct val="130000"/>
              </a:lnSpc>
            </a:pPr>
            <a:r>
              <a:rPr lang="en-US" sz="114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เพราะมีภาวะเลือดออกหลังคลอดมาก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80188" y="2820255"/>
            <a:ext cx="386792" cy="386792"/>
          </a:xfrm>
          <a:custGeom>
            <a:avLst/>
            <a:gdLst/>
            <a:ahLst/>
            <a:cxnLst/>
            <a:rect l="l" t="t" r="r" b="b"/>
            <a:pathLst>
              <a:path w="386792" h="386792">
                <a:moveTo>
                  <a:pt x="193396" y="0"/>
                </a:moveTo>
                <a:lnTo>
                  <a:pt x="193396" y="0"/>
                </a:lnTo>
                <a:cubicBezTo>
                  <a:pt x="300134" y="0"/>
                  <a:pt x="386792" y="86658"/>
                  <a:pt x="386792" y="193396"/>
                </a:cubicBezTo>
                <a:lnTo>
                  <a:pt x="386792" y="193396"/>
                </a:lnTo>
                <a:cubicBezTo>
                  <a:pt x="386792" y="300134"/>
                  <a:pt x="300134" y="386792"/>
                  <a:pt x="193396" y="386792"/>
                </a:cubicBezTo>
                <a:lnTo>
                  <a:pt x="193396" y="386792"/>
                </a:lnTo>
                <a:cubicBezTo>
                  <a:pt x="86658" y="386792"/>
                  <a:pt x="0" y="300134"/>
                  <a:pt x="0" y="193396"/>
                </a:cubicBezTo>
                <a:lnTo>
                  <a:pt x="0" y="193396"/>
                </a:lnTo>
                <a:cubicBezTo>
                  <a:pt x="0" y="86658"/>
                  <a:pt x="86658" y="0"/>
                  <a:pt x="19339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2" name="Text 10"/>
          <p:cNvSpPr/>
          <p:nvPr/>
        </p:nvSpPr>
        <p:spPr>
          <a:xfrm>
            <a:off x="728256" y="2900836"/>
            <a:ext cx="169221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95910" y="2771906"/>
            <a:ext cx="10515902" cy="483490"/>
          </a:xfrm>
          <a:custGeom>
            <a:avLst/>
            <a:gdLst/>
            <a:ahLst/>
            <a:cxnLst/>
            <a:rect l="l" t="t" r="r" b="b"/>
            <a:pathLst>
              <a:path w="10515902" h="483490">
                <a:moveTo>
                  <a:pt x="96698" y="0"/>
                </a:moveTo>
                <a:lnTo>
                  <a:pt x="10419204" y="0"/>
                </a:lnTo>
                <a:cubicBezTo>
                  <a:pt x="10472609" y="0"/>
                  <a:pt x="10515902" y="43293"/>
                  <a:pt x="10515902" y="96698"/>
                </a:cubicBezTo>
                <a:lnTo>
                  <a:pt x="10515902" y="386792"/>
                </a:lnTo>
                <a:cubicBezTo>
                  <a:pt x="10515902" y="440197"/>
                  <a:pt x="10472609" y="483490"/>
                  <a:pt x="10419204" y="483490"/>
                </a:cubicBezTo>
                <a:lnTo>
                  <a:pt x="96698" y="483490"/>
                </a:lnTo>
                <a:cubicBezTo>
                  <a:pt x="43329" y="483490"/>
                  <a:pt x="0" y="440161"/>
                  <a:pt x="0" y="386792"/>
                </a:cubicBezTo>
                <a:lnTo>
                  <a:pt x="0" y="96698"/>
                </a:lnTo>
                <a:cubicBezTo>
                  <a:pt x="0" y="43329"/>
                  <a:pt x="43329" y="0"/>
                  <a:pt x="96698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224841" y="2900836"/>
            <a:ext cx="10330564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</a:t>
            </a:r>
            <a:pPr>
              <a:lnSpc>
                <a:spcPct val="130000"/>
              </a:lnSpc>
            </a:pPr>
            <a:r>
              <a:rPr lang="en-US" sz="1142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เลือดออกหลังคลอดมาก? → </a:t>
            </a:r>
            <a:pPr>
              <a:lnSpc>
                <a:spcPct val="130000"/>
              </a:lnSpc>
            </a:pPr>
            <a:r>
              <a:rPr lang="en-US" sz="114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เพราะไม่มีการตรวจคัดกรองความเสี่ยง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80188" y="3400442"/>
            <a:ext cx="386792" cy="386792"/>
          </a:xfrm>
          <a:custGeom>
            <a:avLst/>
            <a:gdLst/>
            <a:ahLst/>
            <a:cxnLst/>
            <a:rect l="l" t="t" r="r" b="b"/>
            <a:pathLst>
              <a:path w="386792" h="386792">
                <a:moveTo>
                  <a:pt x="193396" y="0"/>
                </a:moveTo>
                <a:lnTo>
                  <a:pt x="193396" y="0"/>
                </a:lnTo>
                <a:cubicBezTo>
                  <a:pt x="300134" y="0"/>
                  <a:pt x="386792" y="86658"/>
                  <a:pt x="386792" y="193396"/>
                </a:cubicBezTo>
                <a:lnTo>
                  <a:pt x="386792" y="193396"/>
                </a:lnTo>
                <a:cubicBezTo>
                  <a:pt x="386792" y="300134"/>
                  <a:pt x="300134" y="386792"/>
                  <a:pt x="193396" y="386792"/>
                </a:cubicBezTo>
                <a:lnTo>
                  <a:pt x="193396" y="386792"/>
                </a:lnTo>
                <a:cubicBezTo>
                  <a:pt x="86658" y="386792"/>
                  <a:pt x="0" y="300134"/>
                  <a:pt x="0" y="193396"/>
                </a:cubicBezTo>
                <a:lnTo>
                  <a:pt x="0" y="193396"/>
                </a:lnTo>
                <a:cubicBezTo>
                  <a:pt x="0" y="86658"/>
                  <a:pt x="86658" y="0"/>
                  <a:pt x="19339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6" name="Text 14"/>
          <p:cNvSpPr/>
          <p:nvPr/>
        </p:nvSpPr>
        <p:spPr>
          <a:xfrm>
            <a:off x="726141" y="3481024"/>
            <a:ext cx="177280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095910" y="3352093"/>
            <a:ext cx="10515902" cy="483490"/>
          </a:xfrm>
          <a:custGeom>
            <a:avLst/>
            <a:gdLst/>
            <a:ahLst/>
            <a:cxnLst/>
            <a:rect l="l" t="t" r="r" b="b"/>
            <a:pathLst>
              <a:path w="10515902" h="483490">
                <a:moveTo>
                  <a:pt x="96698" y="0"/>
                </a:moveTo>
                <a:lnTo>
                  <a:pt x="10419204" y="0"/>
                </a:lnTo>
                <a:cubicBezTo>
                  <a:pt x="10472609" y="0"/>
                  <a:pt x="10515902" y="43293"/>
                  <a:pt x="10515902" y="96698"/>
                </a:cubicBezTo>
                <a:lnTo>
                  <a:pt x="10515902" y="386792"/>
                </a:lnTo>
                <a:cubicBezTo>
                  <a:pt x="10515902" y="440197"/>
                  <a:pt x="10472609" y="483490"/>
                  <a:pt x="10419204" y="483490"/>
                </a:cubicBezTo>
                <a:lnTo>
                  <a:pt x="96698" y="483490"/>
                </a:lnTo>
                <a:cubicBezTo>
                  <a:pt x="43329" y="483490"/>
                  <a:pt x="0" y="440161"/>
                  <a:pt x="0" y="386792"/>
                </a:cubicBezTo>
                <a:lnTo>
                  <a:pt x="0" y="96698"/>
                </a:lnTo>
                <a:cubicBezTo>
                  <a:pt x="0" y="43329"/>
                  <a:pt x="43329" y="0"/>
                  <a:pt x="96698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224841" y="3481024"/>
            <a:ext cx="10330564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</a:t>
            </a:r>
            <a:pPr>
              <a:lnSpc>
                <a:spcPct val="130000"/>
              </a:lnSpc>
            </a:pPr>
            <a:r>
              <a:rPr lang="en-US" sz="1142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ไม่มีการคัดกรอง? → </a:t>
            </a:r>
            <a:pPr>
              <a:lnSpc>
                <a:spcPct val="130000"/>
              </a:lnSpc>
            </a:pPr>
            <a:r>
              <a:rPr lang="en-US" sz="114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เพราะไม่มีโปรโตคอลมาตรฐาน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80188" y="3980630"/>
            <a:ext cx="386792" cy="386792"/>
          </a:xfrm>
          <a:custGeom>
            <a:avLst/>
            <a:gdLst/>
            <a:ahLst/>
            <a:cxnLst/>
            <a:rect l="l" t="t" r="r" b="b"/>
            <a:pathLst>
              <a:path w="386792" h="386792">
                <a:moveTo>
                  <a:pt x="193396" y="0"/>
                </a:moveTo>
                <a:lnTo>
                  <a:pt x="193396" y="0"/>
                </a:lnTo>
                <a:cubicBezTo>
                  <a:pt x="300134" y="0"/>
                  <a:pt x="386792" y="86658"/>
                  <a:pt x="386792" y="193396"/>
                </a:cubicBezTo>
                <a:lnTo>
                  <a:pt x="386792" y="193396"/>
                </a:lnTo>
                <a:cubicBezTo>
                  <a:pt x="386792" y="300134"/>
                  <a:pt x="300134" y="386792"/>
                  <a:pt x="193396" y="386792"/>
                </a:cubicBezTo>
                <a:lnTo>
                  <a:pt x="193396" y="386792"/>
                </a:lnTo>
                <a:cubicBezTo>
                  <a:pt x="86658" y="386792"/>
                  <a:pt x="0" y="300134"/>
                  <a:pt x="0" y="193396"/>
                </a:cubicBezTo>
                <a:lnTo>
                  <a:pt x="0" y="193396"/>
                </a:lnTo>
                <a:cubicBezTo>
                  <a:pt x="0" y="86658"/>
                  <a:pt x="86658" y="0"/>
                  <a:pt x="19339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0" name="Text 18"/>
          <p:cNvSpPr/>
          <p:nvPr/>
        </p:nvSpPr>
        <p:spPr>
          <a:xfrm>
            <a:off x="726343" y="4061212"/>
            <a:ext cx="177280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095910" y="3932281"/>
            <a:ext cx="10515902" cy="483490"/>
          </a:xfrm>
          <a:custGeom>
            <a:avLst/>
            <a:gdLst/>
            <a:ahLst/>
            <a:cxnLst/>
            <a:rect l="l" t="t" r="r" b="b"/>
            <a:pathLst>
              <a:path w="10515902" h="483490">
                <a:moveTo>
                  <a:pt x="96698" y="0"/>
                </a:moveTo>
                <a:lnTo>
                  <a:pt x="10419204" y="0"/>
                </a:lnTo>
                <a:cubicBezTo>
                  <a:pt x="10472609" y="0"/>
                  <a:pt x="10515902" y="43293"/>
                  <a:pt x="10515902" y="96698"/>
                </a:cubicBezTo>
                <a:lnTo>
                  <a:pt x="10515902" y="386792"/>
                </a:lnTo>
                <a:cubicBezTo>
                  <a:pt x="10515902" y="440197"/>
                  <a:pt x="10472609" y="483490"/>
                  <a:pt x="10419204" y="483490"/>
                </a:cubicBezTo>
                <a:lnTo>
                  <a:pt x="96698" y="483490"/>
                </a:lnTo>
                <a:cubicBezTo>
                  <a:pt x="43329" y="483490"/>
                  <a:pt x="0" y="440161"/>
                  <a:pt x="0" y="386792"/>
                </a:cubicBezTo>
                <a:lnTo>
                  <a:pt x="0" y="96698"/>
                </a:lnTo>
                <a:cubicBezTo>
                  <a:pt x="0" y="43329"/>
                  <a:pt x="43329" y="0"/>
                  <a:pt x="96698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224841" y="4061212"/>
            <a:ext cx="10330564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</a:t>
            </a:r>
            <a:pPr>
              <a:lnSpc>
                <a:spcPct val="130000"/>
              </a:lnSpc>
            </a:pPr>
            <a:r>
              <a:rPr lang="en-US" sz="1142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ไม่มีโปรโตคอล? → </a:t>
            </a:r>
            <a:pPr>
              <a:lnSpc>
                <a:spcPct val="130000"/>
              </a:lnSpc>
            </a:pPr>
            <a:r>
              <a:rPr lang="en-US" sz="114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เพราะกระทรวงไม่ได้จัดทำแนวปฏิบัติ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80188" y="4573716"/>
            <a:ext cx="386792" cy="386792"/>
          </a:xfrm>
          <a:custGeom>
            <a:avLst/>
            <a:gdLst/>
            <a:ahLst/>
            <a:cxnLst/>
            <a:rect l="l" t="t" r="r" b="b"/>
            <a:pathLst>
              <a:path w="386792" h="386792">
                <a:moveTo>
                  <a:pt x="193396" y="0"/>
                </a:moveTo>
                <a:lnTo>
                  <a:pt x="193396" y="0"/>
                </a:lnTo>
                <a:cubicBezTo>
                  <a:pt x="300134" y="0"/>
                  <a:pt x="386792" y="86658"/>
                  <a:pt x="386792" y="193396"/>
                </a:cubicBezTo>
                <a:lnTo>
                  <a:pt x="386792" y="193396"/>
                </a:lnTo>
                <a:cubicBezTo>
                  <a:pt x="386792" y="300134"/>
                  <a:pt x="300134" y="386792"/>
                  <a:pt x="193396" y="386792"/>
                </a:cubicBezTo>
                <a:lnTo>
                  <a:pt x="193396" y="386792"/>
                </a:lnTo>
                <a:cubicBezTo>
                  <a:pt x="86658" y="386792"/>
                  <a:pt x="0" y="300134"/>
                  <a:pt x="0" y="193396"/>
                </a:cubicBezTo>
                <a:lnTo>
                  <a:pt x="0" y="193396"/>
                </a:lnTo>
                <a:cubicBezTo>
                  <a:pt x="0" y="86658"/>
                  <a:pt x="86658" y="0"/>
                  <a:pt x="19339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4" name="Text 22"/>
          <p:cNvSpPr/>
          <p:nvPr/>
        </p:nvSpPr>
        <p:spPr>
          <a:xfrm>
            <a:off x="725436" y="4654297"/>
            <a:ext cx="177280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102357" y="4518915"/>
            <a:ext cx="10504621" cy="496383"/>
          </a:xfrm>
          <a:custGeom>
            <a:avLst/>
            <a:gdLst/>
            <a:ahLst/>
            <a:cxnLst/>
            <a:rect l="l" t="t" r="r" b="b"/>
            <a:pathLst>
              <a:path w="10504621" h="496383">
                <a:moveTo>
                  <a:pt x="96700" y="0"/>
                </a:moveTo>
                <a:lnTo>
                  <a:pt x="10407920" y="0"/>
                </a:lnTo>
                <a:cubicBezTo>
                  <a:pt x="10461327" y="0"/>
                  <a:pt x="10504621" y="43294"/>
                  <a:pt x="10504621" y="96700"/>
                </a:cubicBezTo>
                <a:lnTo>
                  <a:pt x="10504621" y="399682"/>
                </a:lnTo>
                <a:cubicBezTo>
                  <a:pt x="10504621" y="453089"/>
                  <a:pt x="10461327" y="496383"/>
                  <a:pt x="10407920" y="496383"/>
                </a:cubicBezTo>
                <a:lnTo>
                  <a:pt x="96700" y="496383"/>
                </a:lnTo>
                <a:cubicBezTo>
                  <a:pt x="43330" y="496383"/>
                  <a:pt x="0" y="453053"/>
                  <a:pt x="0" y="399682"/>
                </a:cubicBezTo>
                <a:lnTo>
                  <a:pt x="0" y="96700"/>
                </a:lnTo>
                <a:cubicBezTo>
                  <a:pt x="0" y="43294"/>
                  <a:pt x="43294" y="0"/>
                  <a:pt x="967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 w="20320">
            <a:solidFill>
              <a:srgbClr val="0071E3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1237734" y="4654297"/>
            <a:ext cx="10306390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</a:t>
            </a:r>
            <a:pPr>
              <a:lnSpc>
                <a:spcPct val="130000"/>
              </a:lnSpc>
            </a:pPr>
            <a:r>
              <a:rPr lang="en-US" sz="1142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กระทรวงไม่จัดทำ? → </a:t>
            </a:r>
            <a:pPr>
              <a:lnSpc>
                <a:spcPct val="130000"/>
              </a:lnSpc>
            </a:pPr>
            <a:r>
              <a:rPr lang="en-US" sz="1142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เพราะขาดงบประมาณวิจัยและพัฒนา ← Root Cause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22327" y="5473003"/>
            <a:ext cx="5672946" cy="1386004"/>
          </a:xfrm>
          <a:custGeom>
            <a:avLst/>
            <a:gdLst/>
            <a:ahLst/>
            <a:cxnLst/>
            <a:rect l="l" t="t" r="r" b="b"/>
            <a:pathLst>
              <a:path w="5672946" h="1386004">
                <a:moveTo>
                  <a:pt x="128926" y="0"/>
                </a:moveTo>
                <a:lnTo>
                  <a:pt x="5544020" y="0"/>
                </a:lnTo>
                <a:cubicBezTo>
                  <a:pt x="5615224" y="0"/>
                  <a:pt x="5672946" y="57722"/>
                  <a:pt x="5672946" y="128926"/>
                </a:cubicBezTo>
                <a:lnTo>
                  <a:pt x="5672946" y="1257078"/>
                </a:lnTo>
                <a:cubicBezTo>
                  <a:pt x="5672946" y="1328234"/>
                  <a:pt x="5615177" y="1386004"/>
                  <a:pt x="5544020" y="1386004"/>
                </a:cubicBezTo>
                <a:lnTo>
                  <a:pt x="128926" y="1386004"/>
                </a:lnTo>
                <a:cubicBezTo>
                  <a:pt x="57722" y="1386004"/>
                  <a:pt x="0" y="1328282"/>
                  <a:pt x="0" y="1257078"/>
                </a:cubicBezTo>
                <a:lnTo>
                  <a:pt x="0" y="128926"/>
                </a:lnTo>
                <a:cubicBezTo>
                  <a:pt x="0" y="57770"/>
                  <a:pt x="57770" y="0"/>
                  <a:pt x="12892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6698" dist="16116" dir="5400000">
              <a:srgbClr val="000000">
                <a:alpha val="5098"/>
              </a:srgbClr>
            </a:outerShdw>
          </a:effectLst>
        </p:spPr>
      </p:sp>
      <p:sp>
        <p:nvSpPr>
          <p:cNvPr id="28" name="Shape 26"/>
          <p:cNvSpPr/>
          <p:nvPr/>
        </p:nvSpPr>
        <p:spPr>
          <a:xfrm>
            <a:off x="503635" y="5666399"/>
            <a:ext cx="161163" cy="161163"/>
          </a:xfrm>
          <a:custGeom>
            <a:avLst/>
            <a:gdLst/>
            <a:ahLst/>
            <a:cxnLst/>
            <a:rect l="l" t="t" r="r" b="b"/>
            <a:pathLst>
              <a:path w="161163" h="161163">
                <a:moveTo>
                  <a:pt x="80582" y="0"/>
                </a:moveTo>
                <a:cubicBezTo>
                  <a:pt x="85209" y="0"/>
                  <a:pt x="89458" y="2550"/>
                  <a:pt x="91662" y="6610"/>
                </a:cubicBezTo>
                <a:lnTo>
                  <a:pt x="159652" y="132519"/>
                </a:lnTo>
                <a:cubicBezTo>
                  <a:pt x="161761" y="136422"/>
                  <a:pt x="161667" y="141144"/>
                  <a:pt x="159401" y="144952"/>
                </a:cubicBezTo>
                <a:cubicBezTo>
                  <a:pt x="157134" y="148761"/>
                  <a:pt x="153011" y="151091"/>
                  <a:pt x="148572" y="151091"/>
                </a:cubicBezTo>
                <a:lnTo>
                  <a:pt x="12591" y="151091"/>
                </a:lnTo>
                <a:cubicBezTo>
                  <a:pt x="8153" y="151091"/>
                  <a:pt x="4061" y="148761"/>
                  <a:pt x="1763" y="144952"/>
                </a:cubicBezTo>
                <a:cubicBezTo>
                  <a:pt x="-535" y="141144"/>
                  <a:pt x="-598" y="136422"/>
                  <a:pt x="1511" y="132519"/>
                </a:cubicBezTo>
                <a:lnTo>
                  <a:pt x="69502" y="6610"/>
                </a:lnTo>
                <a:cubicBezTo>
                  <a:pt x="71705" y="2550"/>
                  <a:pt x="75954" y="0"/>
                  <a:pt x="80582" y="0"/>
                </a:cubicBezTo>
                <a:close/>
                <a:moveTo>
                  <a:pt x="80582" y="52882"/>
                </a:moveTo>
                <a:cubicBezTo>
                  <a:pt x="76395" y="52882"/>
                  <a:pt x="73027" y="56250"/>
                  <a:pt x="73027" y="60436"/>
                </a:cubicBezTo>
                <a:lnTo>
                  <a:pt x="73027" y="95691"/>
                </a:lnTo>
                <a:cubicBezTo>
                  <a:pt x="73027" y="99877"/>
                  <a:pt x="76395" y="103245"/>
                  <a:pt x="80582" y="103245"/>
                </a:cubicBezTo>
                <a:cubicBezTo>
                  <a:pt x="84768" y="103245"/>
                  <a:pt x="88136" y="99877"/>
                  <a:pt x="88136" y="95691"/>
                </a:cubicBezTo>
                <a:lnTo>
                  <a:pt x="88136" y="60436"/>
                </a:lnTo>
                <a:cubicBezTo>
                  <a:pt x="88136" y="56250"/>
                  <a:pt x="84768" y="52882"/>
                  <a:pt x="80582" y="52882"/>
                </a:cubicBezTo>
                <a:close/>
                <a:moveTo>
                  <a:pt x="88986" y="120872"/>
                </a:moveTo>
                <a:cubicBezTo>
                  <a:pt x="89177" y="117753"/>
                  <a:pt x="87621" y="114785"/>
                  <a:pt x="84947" y="113167"/>
                </a:cubicBezTo>
                <a:cubicBezTo>
                  <a:pt x="82273" y="111550"/>
                  <a:pt x="78922" y="111550"/>
                  <a:pt x="76248" y="113167"/>
                </a:cubicBezTo>
                <a:cubicBezTo>
                  <a:pt x="73573" y="114785"/>
                  <a:pt x="72018" y="117753"/>
                  <a:pt x="72209" y="120872"/>
                </a:cubicBezTo>
                <a:cubicBezTo>
                  <a:pt x="72018" y="123992"/>
                  <a:pt x="73573" y="126960"/>
                  <a:pt x="76248" y="128578"/>
                </a:cubicBezTo>
                <a:cubicBezTo>
                  <a:pt x="78922" y="130195"/>
                  <a:pt x="82273" y="130195"/>
                  <a:pt x="84947" y="128578"/>
                </a:cubicBezTo>
                <a:cubicBezTo>
                  <a:pt x="87621" y="126960"/>
                  <a:pt x="89177" y="123992"/>
                  <a:pt x="88986" y="12087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9" name="Text 27"/>
          <p:cNvSpPr/>
          <p:nvPr/>
        </p:nvSpPr>
        <p:spPr>
          <a:xfrm>
            <a:off x="781642" y="5634167"/>
            <a:ext cx="910572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ข้อควรระวัง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95577" y="6053191"/>
            <a:ext cx="96698" cy="96698"/>
          </a:xfrm>
          <a:custGeom>
            <a:avLst/>
            <a:gdLst/>
            <a:ahLst/>
            <a:cxnLst/>
            <a:rect l="l" t="t" r="r" b="b"/>
            <a:pathLst>
              <a:path w="96698" h="96698">
                <a:moveTo>
                  <a:pt x="0" y="48349"/>
                </a:moveTo>
                <a:cubicBezTo>
                  <a:pt x="0" y="21664"/>
                  <a:pt x="21664" y="0"/>
                  <a:pt x="48349" y="0"/>
                </a:cubicBezTo>
                <a:cubicBezTo>
                  <a:pt x="75034" y="0"/>
                  <a:pt x="96698" y="21664"/>
                  <a:pt x="96698" y="48349"/>
                </a:cubicBezTo>
                <a:cubicBezTo>
                  <a:pt x="96698" y="75034"/>
                  <a:pt x="75034" y="96698"/>
                  <a:pt x="48349" y="96698"/>
                </a:cubicBezTo>
                <a:cubicBezTo>
                  <a:pt x="21664" y="96698"/>
                  <a:pt x="0" y="75034"/>
                  <a:pt x="0" y="4834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1" name="Text 29"/>
          <p:cNvSpPr/>
          <p:nvPr/>
        </p:nvSpPr>
        <p:spPr>
          <a:xfrm>
            <a:off x="668827" y="5988726"/>
            <a:ext cx="1990366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ตอบ "ทำไม" ต้องมีหลักฐานสนับสนุน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95577" y="6311052"/>
            <a:ext cx="96698" cy="96698"/>
          </a:xfrm>
          <a:custGeom>
            <a:avLst/>
            <a:gdLst/>
            <a:ahLst/>
            <a:cxnLst/>
            <a:rect l="l" t="t" r="r" b="b"/>
            <a:pathLst>
              <a:path w="96698" h="96698">
                <a:moveTo>
                  <a:pt x="0" y="48349"/>
                </a:moveTo>
                <a:cubicBezTo>
                  <a:pt x="0" y="21664"/>
                  <a:pt x="21664" y="0"/>
                  <a:pt x="48349" y="0"/>
                </a:cubicBezTo>
                <a:cubicBezTo>
                  <a:pt x="75034" y="0"/>
                  <a:pt x="96698" y="21664"/>
                  <a:pt x="96698" y="48349"/>
                </a:cubicBezTo>
                <a:cubicBezTo>
                  <a:pt x="96698" y="75034"/>
                  <a:pt x="75034" y="96698"/>
                  <a:pt x="48349" y="96698"/>
                </a:cubicBezTo>
                <a:cubicBezTo>
                  <a:pt x="21664" y="96698"/>
                  <a:pt x="0" y="75034"/>
                  <a:pt x="0" y="4834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3" name="Text 31"/>
          <p:cNvSpPr/>
          <p:nvPr/>
        </p:nvSpPr>
        <p:spPr>
          <a:xfrm>
            <a:off x="668827" y="6246587"/>
            <a:ext cx="1474644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อาจต้องถามมากกว่า 5 ครั้ง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95577" y="6568913"/>
            <a:ext cx="96698" cy="96698"/>
          </a:xfrm>
          <a:custGeom>
            <a:avLst/>
            <a:gdLst/>
            <a:ahLst/>
            <a:cxnLst/>
            <a:rect l="l" t="t" r="r" b="b"/>
            <a:pathLst>
              <a:path w="96698" h="96698">
                <a:moveTo>
                  <a:pt x="0" y="48349"/>
                </a:moveTo>
                <a:cubicBezTo>
                  <a:pt x="0" y="21664"/>
                  <a:pt x="21664" y="0"/>
                  <a:pt x="48349" y="0"/>
                </a:cubicBezTo>
                <a:cubicBezTo>
                  <a:pt x="75034" y="0"/>
                  <a:pt x="96698" y="21664"/>
                  <a:pt x="96698" y="48349"/>
                </a:cubicBezTo>
                <a:cubicBezTo>
                  <a:pt x="96698" y="75034"/>
                  <a:pt x="75034" y="96698"/>
                  <a:pt x="48349" y="96698"/>
                </a:cubicBezTo>
                <a:cubicBezTo>
                  <a:pt x="21664" y="96698"/>
                  <a:pt x="0" y="75034"/>
                  <a:pt x="0" y="48349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5" name="Text 33"/>
          <p:cNvSpPr/>
          <p:nvPr/>
        </p:nvSpPr>
        <p:spPr>
          <a:xfrm>
            <a:off x="668827" y="6504448"/>
            <a:ext cx="1200666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อาจมีหลายสาเหตุราก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92194" y="5473003"/>
            <a:ext cx="5672946" cy="1386004"/>
          </a:xfrm>
          <a:custGeom>
            <a:avLst/>
            <a:gdLst/>
            <a:ahLst/>
            <a:cxnLst/>
            <a:rect l="l" t="t" r="r" b="b"/>
            <a:pathLst>
              <a:path w="5672946" h="1386004">
                <a:moveTo>
                  <a:pt x="128926" y="0"/>
                </a:moveTo>
                <a:lnTo>
                  <a:pt x="5544020" y="0"/>
                </a:lnTo>
                <a:cubicBezTo>
                  <a:pt x="5615224" y="0"/>
                  <a:pt x="5672946" y="57722"/>
                  <a:pt x="5672946" y="128926"/>
                </a:cubicBezTo>
                <a:lnTo>
                  <a:pt x="5672946" y="1257078"/>
                </a:lnTo>
                <a:cubicBezTo>
                  <a:pt x="5672946" y="1328234"/>
                  <a:pt x="5615177" y="1386004"/>
                  <a:pt x="5544020" y="1386004"/>
                </a:cubicBezTo>
                <a:lnTo>
                  <a:pt x="128926" y="1386004"/>
                </a:lnTo>
                <a:cubicBezTo>
                  <a:pt x="57722" y="1386004"/>
                  <a:pt x="0" y="1328282"/>
                  <a:pt x="0" y="1257078"/>
                </a:cubicBezTo>
                <a:lnTo>
                  <a:pt x="0" y="128926"/>
                </a:lnTo>
                <a:cubicBezTo>
                  <a:pt x="0" y="57770"/>
                  <a:pt x="57770" y="0"/>
                  <a:pt x="12892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6698" dist="16116" dir="5400000">
              <a:srgbClr val="000000">
                <a:alpha val="5098"/>
              </a:srgbClr>
            </a:outerShdw>
          </a:effectLst>
        </p:spPr>
      </p:sp>
      <p:sp>
        <p:nvSpPr>
          <p:cNvPr id="37" name="Shape 35"/>
          <p:cNvSpPr/>
          <p:nvPr/>
        </p:nvSpPr>
        <p:spPr>
          <a:xfrm>
            <a:off x="6393648" y="5666399"/>
            <a:ext cx="120872" cy="161163"/>
          </a:xfrm>
          <a:custGeom>
            <a:avLst/>
            <a:gdLst/>
            <a:ahLst/>
            <a:cxnLst/>
            <a:rect l="l" t="t" r="r" b="b"/>
            <a:pathLst>
              <a:path w="120872" h="161163">
                <a:moveTo>
                  <a:pt x="92197" y="120872"/>
                </a:moveTo>
                <a:cubicBezTo>
                  <a:pt x="94495" y="113853"/>
                  <a:pt x="99090" y="107495"/>
                  <a:pt x="104284" y="102018"/>
                </a:cubicBezTo>
                <a:cubicBezTo>
                  <a:pt x="114577" y="91189"/>
                  <a:pt x="120872" y="76553"/>
                  <a:pt x="120872" y="60436"/>
                </a:cubicBezTo>
                <a:cubicBezTo>
                  <a:pt x="120872" y="27070"/>
                  <a:pt x="93802" y="0"/>
                  <a:pt x="60436" y="0"/>
                </a:cubicBezTo>
                <a:cubicBezTo>
                  <a:pt x="27070" y="0"/>
                  <a:pt x="0" y="27070"/>
                  <a:pt x="0" y="60436"/>
                </a:cubicBezTo>
                <a:cubicBezTo>
                  <a:pt x="0" y="76553"/>
                  <a:pt x="6295" y="91189"/>
                  <a:pt x="16588" y="102018"/>
                </a:cubicBezTo>
                <a:cubicBezTo>
                  <a:pt x="21782" y="107495"/>
                  <a:pt x="26409" y="113853"/>
                  <a:pt x="28676" y="120872"/>
                </a:cubicBezTo>
                <a:lnTo>
                  <a:pt x="92165" y="120872"/>
                </a:lnTo>
                <a:close/>
                <a:moveTo>
                  <a:pt x="90654" y="135981"/>
                </a:moveTo>
                <a:lnTo>
                  <a:pt x="30218" y="135981"/>
                </a:lnTo>
                <a:lnTo>
                  <a:pt x="30218" y="141018"/>
                </a:lnTo>
                <a:cubicBezTo>
                  <a:pt x="30218" y="154931"/>
                  <a:pt x="41487" y="166200"/>
                  <a:pt x="55400" y="166200"/>
                </a:cubicBezTo>
                <a:lnTo>
                  <a:pt x="65473" y="166200"/>
                </a:lnTo>
                <a:cubicBezTo>
                  <a:pt x="79385" y="166200"/>
                  <a:pt x="90654" y="154931"/>
                  <a:pt x="90654" y="141018"/>
                </a:cubicBezTo>
                <a:lnTo>
                  <a:pt x="90654" y="135981"/>
                </a:lnTo>
                <a:close/>
                <a:moveTo>
                  <a:pt x="57918" y="35254"/>
                </a:moveTo>
                <a:cubicBezTo>
                  <a:pt x="45390" y="35254"/>
                  <a:pt x="35254" y="45390"/>
                  <a:pt x="35254" y="57918"/>
                </a:cubicBezTo>
                <a:cubicBezTo>
                  <a:pt x="35254" y="62105"/>
                  <a:pt x="31886" y="65473"/>
                  <a:pt x="27700" y="65473"/>
                </a:cubicBezTo>
                <a:cubicBezTo>
                  <a:pt x="23513" y="65473"/>
                  <a:pt x="20145" y="62105"/>
                  <a:pt x="20145" y="57918"/>
                </a:cubicBezTo>
                <a:cubicBezTo>
                  <a:pt x="20145" y="37049"/>
                  <a:pt x="37049" y="20145"/>
                  <a:pt x="57918" y="20145"/>
                </a:cubicBezTo>
                <a:cubicBezTo>
                  <a:pt x="62105" y="20145"/>
                  <a:pt x="65473" y="23513"/>
                  <a:pt x="65473" y="27700"/>
                </a:cubicBezTo>
                <a:cubicBezTo>
                  <a:pt x="65473" y="31886"/>
                  <a:pt x="62105" y="35254"/>
                  <a:pt x="57918" y="35254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8" name="Text 36"/>
          <p:cNvSpPr/>
          <p:nvPr/>
        </p:nvSpPr>
        <p:spPr>
          <a:xfrm>
            <a:off x="6651510" y="5634167"/>
            <a:ext cx="1144259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หลักการสำคัญ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77532" y="6020958"/>
            <a:ext cx="112814" cy="128931"/>
          </a:xfrm>
          <a:custGeom>
            <a:avLst/>
            <a:gdLst/>
            <a:ahLst/>
            <a:cxnLst/>
            <a:rect l="l" t="t" r="r" b="b"/>
            <a:pathLst>
              <a:path w="112814" h="128931">
                <a:moveTo>
                  <a:pt x="109490" y="17652"/>
                </a:moveTo>
                <a:cubicBezTo>
                  <a:pt x="113091" y="20271"/>
                  <a:pt x="113897" y="25308"/>
                  <a:pt x="111278" y="28909"/>
                </a:cubicBezTo>
                <a:lnTo>
                  <a:pt x="46813" y="117548"/>
                </a:lnTo>
                <a:cubicBezTo>
                  <a:pt x="45428" y="119462"/>
                  <a:pt x="43287" y="120646"/>
                  <a:pt x="40920" y="120847"/>
                </a:cubicBezTo>
                <a:cubicBezTo>
                  <a:pt x="38553" y="121049"/>
                  <a:pt x="36262" y="120167"/>
                  <a:pt x="34600" y="118505"/>
                </a:cubicBezTo>
                <a:lnTo>
                  <a:pt x="2367" y="86273"/>
                </a:lnTo>
                <a:cubicBezTo>
                  <a:pt x="-781" y="83125"/>
                  <a:pt x="-781" y="78013"/>
                  <a:pt x="2367" y="74865"/>
                </a:cubicBezTo>
                <a:cubicBezTo>
                  <a:pt x="5515" y="71718"/>
                  <a:pt x="10627" y="71718"/>
                  <a:pt x="13774" y="74865"/>
                </a:cubicBezTo>
                <a:lnTo>
                  <a:pt x="39334" y="100425"/>
                </a:lnTo>
                <a:lnTo>
                  <a:pt x="98259" y="19415"/>
                </a:lnTo>
                <a:cubicBezTo>
                  <a:pt x="100878" y="15814"/>
                  <a:pt x="105914" y="15008"/>
                  <a:pt x="109515" y="1762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0" name="Text 38"/>
          <p:cNvSpPr/>
          <p:nvPr/>
        </p:nvSpPr>
        <p:spPr>
          <a:xfrm>
            <a:off x="6578986" y="5988726"/>
            <a:ext cx="2401332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ไล่จาก Immediate → Underlying → Root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77532" y="6278820"/>
            <a:ext cx="112814" cy="128931"/>
          </a:xfrm>
          <a:custGeom>
            <a:avLst/>
            <a:gdLst/>
            <a:ahLst/>
            <a:cxnLst/>
            <a:rect l="l" t="t" r="r" b="b"/>
            <a:pathLst>
              <a:path w="112814" h="128931">
                <a:moveTo>
                  <a:pt x="109490" y="17652"/>
                </a:moveTo>
                <a:cubicBezTo>
                  <a:pt x="113091" y="20271"/>
                  <a:pt x="113897" y="25308"/>
                  <a:pt x="111278" y="28909"/>
                </a:cubicBezTo>
                <a:lnTo>
                  <a:pt x="46813" y="117548"/>
                </a:lnTo>
                <a:cubicBezTo>
                  <a:pt x="45428" y="119462"/>
                  <a:pt x="43287" y="120646"/>
                  <a:pt x="40920" y="120847"/>
                </a:cubicBezTo>
                <a:cubicBezTo>
                  <a:pt x="38553" y="121049"/>
                  <a:pt x="36262" y="120167"/>
                  <a:pt x="34600" y="118505"/>
                </a:cubicBezTo>
                <a:lnTo>
                  <a:pt x="2367" y="86273"/>
                </a:lnTo>
                <a:cubicBezTo>
                  <a:pt x="-781" y="83125"/>
                  <a:pt x="-781" y="78013"/>
                  <a:pt x="2367" y="74865"/>
                </a:cubicBezTo>
                <a:cubicBezTo>
                  <a:pt x="5515" y="71718"/>
                  <a:pt x="10627" y="71718"/>
                  <a:pt x="13774" y="74865"/>
                </a:cubicBezTo>
                <a:lnTo>
                  <a:pt x="39334" y="100425"/>
                </a:lnTo>
                <a:lnTo>
                  <a:pt x="98259" y="19415"/>
                </a:lnTo>
                <a:cubicBezTo>
                  <a:pt x="100878" y="15814"/>
                  <a:pt x="105914" y="15008"/>
                  <a:pt x="109515" y="1762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2" name="Text 40"/>
          <p:cNvSpPr/>
          <p:nvPr/>
        </p:nvSpPr>
        <p:spPr>
          <a:xfrm>
            <a:off x="6578986" y="6246587"/>
            <a:ext cx="1982308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ตรวจสอบความสัมพันธ์ระหว่างสาเหตุ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77532" y="6536681"/>
            <a:ext cx="112814" cy="128931"/>
          </a:xfrm>
          <a:custGeom>
            <a:avLst/>
            <a:gdLst/>
            <a:ahLst/>
            <a:cxnLst/>
            <a:rect l="l" t="t" r="r" b="b"/>
            <a:pathLst>
              <a:path w="112814" h="128931">
                <a:moveTo>
                  <a:pt x="109490" y="17652"/>
                </a:moveTo>
                <a:cubicBezTo>
                  <a:pt x="113091" y="20271"/>
                  <a:pt x="113897" y="25308"/>
                  <a:pt x="111278" y="28909"/>
                </a:cubicBezTo>
                <a:lnTo>
                  <a:pt x="46813" y="117548"/>
                </a:lnTo>
                <a:cubicBezTo>
                  <a:pt x="45428" y="119462"/>
                  <a:pt x="43287" y="120646"/>
                  <a:pt x="40920" y="120847"/>
                </a:cubicBezTo>
                <a:cubicBezTo>
                  <a:pt x="38553" y="121049"/>
                  <a:pt x="36262" y="120167"/>
                  <a:pt x="34600" y="118505"/>
                </a:cubicBezTo>
                <a:lnTo>
                  <a:pt x="2367" y="86273"/>
                </a:lnTo>
                <a:cubicBezTo>
                  <a:pt x="-781" y="83125"/>
                  <a:pt x="-781" y="78013"/>
                  <a:pt x="2367" y="74865"/>
                </a:cubicBezTo>
                <a:cubicBezTo>
                  <a:pt x="5515" y="71718"/>
                  <a:pt x="10627" y="71718"/>
                  <a:pt x="13774" y="74865"/>
                </a:cubicBezTo>
                <a:lnTo>
                  <a:pt x="39334" y="100425"/>
                </a:lnTo>
                <a:lnTo>
                  <a:pt x="98259" y="19415"/>
                </a:lnTo>
                <a:cubicBezTo>
                  <a:pt x="100878" y="15814"/>
                  <a:pt x="105914" y="15008"/>
                  <a:pt x="109515" y="1762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4" name="Text 42"/>
          <p:cNvSpPr/>
          <p:nvPr/>
        </p:nvSpPr>
        <p:spPr>
          <a:xfrm>
            <a:off x="6578986" y="6504448"/>
            <a:ext cx="1418237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ใช้หลักฐานยืนยันแต่ละขั้น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50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STEP 4: VERIFY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Verify Root Causes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104775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ยืนยันว่า root cause จริง ไม่ใช่สมมติฐาน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7500" y="1460500"/>
            <a:ext cx="11557000" cy="3397250"/>
          </a:xfrm>
          <a:custGeom>
            <a:avLst/>
            <a:gdLst/>
            <a:ahLst/>
            <a:cxnLst/>
            <a:rect l="l" t="t" r="r" b="b"/>
            <a:pathLst>
              <a:path w="11557000" h="3397250">
                <a:moveTo>
                  <a:pt x="190484" y="0"/>
                </a:moveTo>
                <a:lnTo>
                  <a:pt x="11366516" y="0"/>
                </a:lnTo>
                <a:cubicBezTo>
                  <a:pt x="11471717" y="0"/>
                  <a:pt x="11557000" y="85283"/>
                  <a:pt x="11557000" y="190484"/>
                </a:cubicBezTo>
                <a:lnTo>
                  <a:pt x="11557000" y="3206766"/>
                </a:lnTo>
                <a:cubicBezTo>
                  <a:pt x="11557000" y="3311967"/>
                  <a:pt x="11471717" y="3397250"/>
                  <a:pt x="11366516" y="3397250"/>
                </a:cubicBezTo>
                <a:lnTo>
                  <a:pt x="190484" y="3397250"/>
                </a:lnTo>
                <a:cubicBezTo>
                  <a:pt x="85283" y="3397250"/>
                  <a:pt x="0" y="3311967"/>
                  <a:pt x="0" y="3206766"/>
                </a:cubicBezTo>
                <a:lnTo>
                  <a:pt x="0" y="190484"/>
                </a:lnTo>
                <a:cubicBezTo>
                  <a:pt x="0" y="85353"/>
                  <a:pt x="85353" y="0"/>
                  <a:pt x="19048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58750" dist="31750" dir="5400000">
              <a:srgbClr val="000000">
                <a:alpha val="5882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5715000" y="17145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988844" y="19526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39471" y="37281"/>
                </a:moveTo>
                <a:cubicBezTo>
                  <a:pt x="145275" y="29301"/>
                  <a:pt x="143489" y="18138"/>
                  <a:pt x="135508" y="12334"/>
                </a:cubicBezTo>
                <a:cubicBezTo>
                  <a:pt x="127527" y="6530"/>
                  <a:pt x="116365" y="8316"/>
                  <a:pt x="110561" y="16297"/>
                </a:cubicBezTo>
                <a:lnTo>
                  <a:pt x="51402" y="97613"/>
                </a:lnTo>
                <a:lnTo>
                  <a:pt x="30473" y="76684"/>
                </a:lnTo>
                <a:cubicBezTo>
                  <a:pt x="23496" y="69707"/>
                  <a:pt x="12167" y="69707"/>
                  <a:pt x="5190" y="76684"/>
                </a:cubicBezTo>
                <a:cubicBezTo>
                  <a:pt x="-1786" y="83660"/>
                  <a:pt x="-1786" y="94990"/>
                  <a:pt x="5190" y="101966"/>
                </a:cubicBezTo>
                <a:lnTo>
                  <a:pt x="40909" y="137685"/>
                </a:lnTo>
                <a:cubicBezTo>
                  <a:pt x="44593" y="141368"/>
                  <a:pt x="49727" y="143266"/>
                  <a:pt x="54918" y="142875"/>
                </a:cubicBezTo>
                <a:cubicBezTo>
                  <a:pt x="60108" y="142484"/>
                  <a:pt x="64908" y="139805"/>
                  <a:pt x="67977" y="135564"/>
                </a:cubicBezTo>
                <a:lnTo>
                  <a:pt x="139415" y="37337"/>
                </a:lnTo>
                <a:close/>
                <a:moveTo>
                  <a:pt x="210908" y="113184"/>
                </a:moveTo>
                <a:cubicBezTo>
                  <a:pt x="216712" y="105203"/>
                  <a:pt x="214926" y="94041"/>
                  <a:pt x="206946" y="88236"/>
                </a:cubicBezTo>
                <a:cubicBezTo>
                  <a:pt x="198965" y="82432"/>
                  <a:pt x="187802" y="84218"/>
                  <a:pt x="181998" y="92199"/>
                </a:cubicBezTo>
                <a:lnTo>
                  <a:pt x="87120" y="222628"/>
                </a:lnTo>
                <a:lnTo>
                  <a:pt x="48332" y="183840"/>
                </a:lnTo>
                <a:cubicBezTo>
                  <a:pt x="41356" y="176864"/>
                  <a:pt x="30026" y="176864"/>
                  <a:pt x="23050" y="183840"/>
                </a:cubicBezTo>
                <a:cubicBezTo>
                  <a:pt x="16073" y="190816"/>
                  <a:pt x="16073" y="202146"/>
                  <a:pt x="23050" y="209122"/>
                </a:cubicBezTo>
                <a:lnTo>
                  <a:pt x="76628" y="262700"/>
                </a:lnTo>
                <a:cubicBezTo>
                  <a:pt x="80311" y="266384"/>
                  <a:pt x="85446" y="268281"/>
                  <a:pt x="90636" y="267891"/>
                </a:cubicBezTo>
                <a:cubicBezTo>
                  <a:pt x="95827" y="267500"/>
                  <a:pt x="100626" y="264821"/>
                  <a:pt x="103696" y="260579"/>
                </a:cubicBezTo>
                <a:lnTo>
                  <a:pt x="210852" y="11324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8" name="Text 6"/>
          <p:cNvSpPr/>
          <p:nvPr/>
        </p:nvSpPr>
        <p:spPr>
          <a:xfrm>
            <a:off x="511969" y="2603500"/>
            <a:ext cx="1116806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7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Triangulation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35781" y="2952750"/>
            <a:ext cx="11120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การยืนยันด้วยข้อมูลหลายแหล่ง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032000" y="3365500"/>
            <a:ext cx="635000" cy="635000"/>
          </a:xfrm>
          <a:custGeom>
            <a:avLst/>
            <a:gdLst/>
            <a:ahLst/>
            <a:cxnLst/>
            <a:rect l="l" t="t" r="r" b="b"/>
            <a:pathLst>
              <a:path w="635000" h="635000">
                <a:moveTo>
                  <a:pt x="127000" y="0"/>
                </a:moveTo>
                <a:lnTo>
                  <a:pt x="508000" y="0"/>
                </a:lnTo>
                <a:cubicBezTo>
                  <a:pt x="578093" y="0"/>
                  <a:pt x="635000" y="56907"/>
                  <a:pt x="635000" y="127000"/>
                </a:cubicBezTo>
                <a:lnTo>
                  <a:pt x="635000" y="508000"/>
                </a:lnTo>
                <a:cubicBezTo>
                  <a:pt x="635000" y="578093"/>
                  <a:pt x="578093" y="635000"/>
                  <a:pt x="508000" y="635000"/>
                </a:cubicBezTo>
                <a:lnTo>
                  <a:pt x="127000" y="635000"/>
                </a:lnTo>
                <a:cubicBezTo>
                  <a:pt x="56907" y="635000"/>
                  <a:pt x="0" y="578093"/>
                  <a:pt x="0" y="508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2247305" y="3563938"/>
            <a:ext cx="208359" cy="238125"/>
          </a:xfrm>
          <a:custGeom>
            <a:avLst/>
            <a:gdLst/>
            <a:ahLst/>
            <a:cxnLst/>
            <a:rect l="l" t="t" r="r" b="b"/>
            <a:pathLst>
              <a:path w="208359" h="238125">
                <a:moveTo>
                  <a:pt x="208359" y="95715"/>
                </a:moveTo>
                <a:cubicBezTo>
                  <a:pt x="201476" y="100273"/>
                  <a:pt x="193570" y="103947"/>
                  <a:pt x="185338" y="106877"/>
                </a:cubicBezTo>
                <a:cubicBezTo>
                  <a:pt x="163478" y="114691"/>
                  <a:pt x="134782" y="119062"/>
                  <a:pt x="104180" y="119062"/>
                </a:cubicBezTo>
                <a:cubicBezTo>
                  <a:pt x="73577" y="119062"/>
                  <a:pt x="44834" y="114644"/>
                  <a:pt x="23022" y="106877"/>
                </a:cubicBezTo>
                <a:cubicBezTo>
                  <a:pt x="14836" y="103947"/>
                  <a:pt x="6883" y="100273"/>
                  <a:pt x="0" y="95715"/>
                </a:cubicBezTo>
                <a:lnTo>
                  <a:pt x="0" y="133945"/>
                </a:lnTo>
                <a:cubicBezTo>
                  <a:pt x="0" y="154502"/>
                  <a:pt x="46648" y="171152"/>
                  <a:pt x="104180" y="171152"/>
                </a:cubicBezTo>
                <a:cubicBezTo>
                  <a:pt x="161711" y="171152"/>
                  <a:pt x="208359" y="154502"/>
                  <a:pt x="208359" y="133945"/>
                </a:cubicBezTo>
                <a:lnTo>
                  <a:pt x="208359" y="95715"/>
                </a:lnTo>
                <a:close/>
                <a:moveTo>
                  <a:pt x="208359" y="59531"/>
                </a:moveTo>
                <a:lnTo>
                  <a:pt x="208359" y="37207"/>
                </a:lnTo>
                <a:cubicBezTo>
                  <a:pt x="208359" y="16650"/>
                  <a:pt x="161711" y="0"/>
                  <a:pt x="104180" y="0"/>
                </a:cubicBezTo>
                <a:cubicBezTo>
                  <a:pt x="46648" y="0"/>
                  <a:pt x="0" y="16650"/>
                  <a:pt x="0" y="37207"/>
                </a:cubicBezTo>
                <a:lnTo>
                  <a:pt x="0" y="59531"/>
                </a:lnTo>
                <a:cubicBezTo>
                  <a:pt x="0" y="80088"/>
                  <a:pt x="46648" y="96738"/>
                  <a:pt x="104180" y="96738"/>
                </a:cubicBezTo>
                <a:cubicBezTo>
                  <a:pt x="161711" y="96738"/>
                  <a:pt x="208359" y="80088"/>
                  <a:pt x="208359" y="59531"/>
                </a:cubicBezTo>
                <a:close/>
                <a:moveTo>
                  <a:pt x="185338" y="181291"/>
                </a:moveTo>
                <a:cubicBezTo>
                  <a:pt x="163525" y="189058"/>
                  <a:pt x="134829" y="193477"/>
                  <a:pt x="104180" y="193477"/>
                </a:cubicBezTo>
                <a:cubicBezTo>
                  <a:pt x="73530" y="193477"/>
                  <a:pt x="44834" y="189058"/>
                  <a:pt x="23022" y="181291"/>
                </a:cubicBezTo>
                <a:cubicBezTo>
                  <a:pt x="14836" y="178361"/>
                  <a:pt x="6883" y="174687"/>
                  <a:pt x="0" y="170129"/>
                </a:cubicBezTo>
                <a:lnTo>
                  <a:pt x="0" y="200918"/>
                </a:lnTo>
                <a:cubicBezTo>
                  <a:pt x="0" y="221475"/>
                  <a:pt x="46648" y="238125"/>
                  <a:pt x="104180" y="238125"/>
                </a:cubicBezTo>
                <a:cubicBezTo>
                  <a:pt x="161711" y="238125"/>
                  <a:pt x="208359" y="221475"/>
                  <a:pt x="208359" y="200918"/>
                </a:cubicBezTo>
                <a:lnTo>
                  <a:pt x="208359" y="170129"/>
                </a:lnTo>
                <a:cubicBezTo>
                  <a:pt x="201476" y="174687"/>
                  <a:pt x="193570" y="178361"/>
                  <a:pt x="185338" y="18129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2" name="Text 10"/>
          <p:cNvSpPr/>
          <p:nvPr/>
        </p:nvSpPr>
        <p:spPr>
          <a:xfrm>
            <a:off x="531813" y="4127500"/>
            <a:ext cx="3635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ข้อมูลหลายแหล่ง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39750" y="4413250"/>
            <a:ext cx="3619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เอกสาร สถิติ บันทึกต่างๆ ต้องสอดคล้องกัน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778500" y="3365500"/>
            <a:ext cx="635000" cy="635000"/>
          </a:xfrm>
          <a:custGeom>
            <a:avLst/>
            <a:gdLst/>
            <a:ahLst/>
            <a:cxnLst/>
            <a:rect l="l" t="t" r="r" b="b"/>
            <a:pathLst>
              <a:path w="635000" h="635000">
                <a:moveTo>
                  <a:pt x="127000" y="0"/>
                </a:moveTo>
                <a:lnTo>
                  <a:pt x="508000" y="0"/>
                </a:lnTo>
                <a:cubicBezTo>
                  <a:pt x="578093" y="0"/>
                  <a:pt x="635000" y="56907"/>
                  <a:pt x="635000" y="127000"/>
                </a:cubicBezTo>
                <a:lnTo>
                  <a:pt x="635000" y="508000"/>
                </a:lnTo>
                <a:cubicBezTo>
                  <a:pt x="635000" y="578093"/>
                  <a:pt x="578093" y="635000"/>
                  <a:pt x="508000" y="635000"/>
                </a:cubicBezTo>
                <a:lnTo>
                  <a:pt x="127000" y="635000"/>
                </a:lnTo>
                <a:cubicBezTo>
                  <a:pt x="56907" y="635000"/>
                  <a:pt x="0" y="578093"/>
                  <a:pt x="0" y="508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5949156" y="3563938"/>
            <a:ext cx="297656" cy="238125"/>
          </a:xfrm>
          <a:custGeom>
            <a:avLst/>
            <a:gdLst/>
            <a:ahLst/>
            <a:cxnLst/>
            <a:rect l="l" t="t" r="r" b="b"/>
            <a:pathLst>
              <a:path w="297656" h="238125">
                <a:moveTo>
                  <a:pt x="148828" y="7441"/>
                </a:moveTo>
                <a:cubicBezTo>
                  <a:pt x="175524" y="7441"/>
                  <a:pt x="197197" y="29115"/>
                  <a:pt x="197197" y="55811"/>
                </a:cubicBezTo>
                <a:cubicBezTo>
                  <a:pt x="197197" y="82506"/>
                  <a:pt x="175524" y="104180"/>
                  <a:pt x="148828" y="104180"/>
                </a:cubicBezTo>
                <a:cubicBezTo>
                  <a:pt x="122132" y="104180"/>
                  <a:pt x="100459" y="82506"/>
                  <a:pt x="100459" y="55811"/>
                </a:cubicBezTo>
                <a:cubicBezTo>
                  <a:pt x="100459" y="29115"/>
                  <a:pt x="122132" y="7441"/>
                  <a:pt x="148828" y="7441"/>
                </a:cubicBezTo>
                <a:close/>
                <a:moveTo>
                  <a:pt x="44648" y="40928"/>
                </a:moveTo>
                <a:cubicBezTo>
                  <a:pt x="63130" y="40928"/>
                  <a:pt x="78135" y="55932"/>
                  <a:pt x="78135" y="74414"/>
                </a:cubicBezTo>
                <a:cubicBezTo>
                  <a:pt x="78135" y="92896"/>
                  <a:pt x="63130" y="107900"/>
                  <a:pt x="44648" y="107900"/>
                </a:cubicBezTo>
                <a:cubicBezTo>
                  <a:pt x="26167" y="107900"/>
                  <a:pt x="11162" y="92896"/>
                  <a:pt x="11162" y="74414"/>
                </a:cubicBezTo>
                <a:cubicBezTo>
                  <a:pt x="11162" y="55932"/>
                  <a:pt x="26167" y="40928"/>
                  <a:pt x="44648" y="40928"/>
                </a:cubicBezTo>
                <a:close/>
                <a:moveTo>
                  <a:pt x="0" y="193477"/>
                </a:moveTo>
                <a:cubicBezTo>
                  <a:pt x="0" y="160595"/>
                  <a:pt x="26650" y="133945"/>
                  <a:pt x="59531" y="133945"/>
                </a:cubicBezTo>
                <a:cubicBezTo>
                  <a:pt x="65484" y="133945"/>
                  <a:pt x="71251" y="134829"/>
                  <a:pt x="76693" y="136457"/>
                </a:cubicBezTo>
                <a:cubicBezTo>
                  <a:pt x="61392" y="153572"/>
                  <a:pt x="52090" y="176175"/>
                  <a:pt x="52090" y="200918"/>
                </a:cubicBezTo>
                <a:lnTo>
                  <a:pt x="52090" y="208359"/>
                </a:lnTo>
                <a:cubicBezTo>
                  <a:pt x="52090" y="213661"/>
                  <a:pt x="53206" y="218684"/>
                  <a:pt x="55206" y="223242"/>
                </a:cubicBezTo>
                <a:lnTo>
                  <a:pt x="14883" y="223242"/>
                </a:lnTo>
                <a:cubicBezTo>
                  <a:pt x="6651" y="223242"/>
                  <a:pt x="0" y="216591"/>
                  <a:pt x="0" y="208359"/>
                </a:cubicBezTo>
                <a:lnTo>
                  <a:pt x="0" y="193477"/>
                </a:lnTo>
                <a:close/>
                <a:moveTo>
                  <a:pt x="242450" y="223242"/>
                </a:moveTo>
                <a:cubicBezTo>
                  <a:pt x="244450" y="218684"/>
                  <a:pt x="245566" y="213661"/>
                  <a:pt x="245566" y="208359"/>
                </a:cubicBezTo>
                <a:lnTo>
                  <a:pt x="245566" y="200918"/>
                </a:lnTo>
                <a:cubicBezTo>
                  <a:pt x="245566" y="176175"/>
                  <a:pt x="236265" y="153572"/>
                  <a:pt x="220963" y="136457"/>
                </a:cubicBezTo>
                <a:cubicBezTo>
                  <a:pt x="226405" y="134829"/>
                  <a:pt x="232172" y="133945"/>
                  <a:pt x="238125" y="133945"/>
                </a:cubicBezTo>
                <a:cubicBezTo>
                  <a:pt x="271007" y="133945"/>
                  <a:pt x="297656" y="160595"/>
                  <a:pt x="297656" y="193477"/>
                </a:cubicBezTo>
                <a:lnTo>
                  <a:pt x="297656" y="208359"/>
                </a:lnTo>
                <a:cubicBezTo>
                  <a:pt x="297656" y="216591"/>
                  <a:pt x="291005" y="223242"/>
                  <a:pt x="282773" y="223242"/>
                </a:cubicBezTo>
                <a:lnTo>
                  <a:pt x="242450" y="223242"/>
                </a:lnTo>
                <a:close/>
                <a:moveTo>
                  <a:pt x="219521" y="74414"/>
                </a:moveTo>
                <a:cubicBezTo>
                  <a:pt x="219521" y="55932"/>
                  <a:pt x="234526" y="40928"/>
                  <a:pt x="253008" y="40928"/>
                </a:cubicBezTo>
                <a:cubicBezTo>
                  <a:pt x="271489" y="40928"/>
                  <a:pt x="286494" y="55932"/>
                  <a:pt x="286494" y="74414"/>
                </a:cubicBezTo>
                <a:cubicBezTo>
                  <a:pt x="286494" y="92896"/>
                  <a:pt x="271489" y="107900"/>
                  <a:pt x="253008" y="107900"/>
                </a:cubicBezTo>
                <a:cubicBezTo>
                  <a:pt x="234526" y="107900"/>
                  <a:pt x="219521" y="92896"/>
                  <a:pt x="219521" y="74414"/>
                </a:cubicBezTo>
                <a:close/>
                <a:moveTo>
                  <a:pt x="74414" y="200918"/>
                </a:moveTo>
                <a:cubicBezTo>
                  <a:pt x="74414" y="159804"/>
                  <a:pt x="107714" y="126504"/>
                  <a:pt x="148828" y="126504"/>
                </a:cubicBezTo>
                <a:cubicBezTo>
                  <a:pt x="189942" y="126504"/>
                  <a:pt x="223242" y="159804"/>
                  <a:pt x="223242" y="200918"/>
                </a:cubicBezTo>
                <a:lnTo>
                  <a:pt x="223242" y="208359"/>
                </a:lnTo>
                <a:cubicBezTo>
                  <a:pt x="223242" y="216591"/>
                  <a:pt x="216591" y="223242"/>
                  <a:pt x="208359" y="223242"/>
                </a:cubicBezTo>
                <a:lnTo>
                  <a:pt x="89297" y="223242"/>
                </a:lnTo>
                <a:cubicBezTo>
                  <a:pt x="81065" y="223242"/>
                  <a:pt x="74414" y="216591"/>
                  <a:pt x="74414" y="208359"/>
                </a:cubicBezTo>
                <a:lnTo>
                  <a:pt x="74414" y="200918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6" name="Text 14"/>
          <p:cNvSpPr/>
          <p:nvPr/>
        </p:nvSpPr>
        <p:spPr>
          <a:xfrm>
            <a:off x="4278313" y="4127500"/>
            <a:ext cx="3635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ผู้เกี่ยวข้องหลายฝ่าย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286250" y="4413250"/>
            <a:ext cx="3619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ปรึกษาผู้มีประสบการณ์ตรงจากหลายมุมมอง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525000" y="3365500"/>
            <a:ext cx="635000" cy="635000"/>
          </a:xfrm>
          <a:custGeom>
            <a:avLst/>
            <a:gdLst/>
            <a:ahLst/>
            <a:cxnLst/>
            <a:rect l="l" t="t" r="r" b="b"/>
            <a:pathLst>
              <a:path w="635000" h="635000">
                <a:moveTo>
                  <a:pt x="127000" y="0"/>
                </a:moveTo>
                <a:lnTo>
                  <a:pt x="508000" y="0"/>
                </a:lnTo>
                <a:cubicBezTo>
                  <a:pt x="578093" y="0"/>
                  <a:pt x="635000" y="56907"/>
                  <a:pt x="635000" y="127000"/>
                </a:cubicBezTo>
                <a:lnTo>
                  <a:pt x="635000" y="508000"/>
                </a:lnTo>
                <a:cubicBezTo>
                  <a:pt x="635000" y="578093"/>
                  <a:pt x="578093" y="635000"/>
                  <a:pt x="508000" y="635000"/>
                </a:cubicBezTo>
                <a:lnTo>
                  <a:pt x="127000" y="635000"/>
                </a:lnTo>
                <a:cubicBezTo>
                  <a:pt x="56907" y="635000"/>
                  <a:pt x="0" y="578093"/>
                  <a:pt x="0" y="508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9740305" y="3563938"/>
            <a:ext cx="208359" cy="238125"/>
          </a:xfrm>
          <a:custGeom>
            <a:avLst/>
            <a:gdLst/>
            <a:ahLst/>
            <a:cxnLst/>
            <a:rect l="l" t="t" r="r" b="b"/>
            <a:pathLst>
              <a:path w="208359" h="238125">
                <a:moveTo>
                  <a:pt x="178594" y="238125"/>
                </a:moveTo>
                <a:lnTo>
                  <a:pt x="44648" y="238125"/>
                </a:lnTo>
                <a:cubicBezTo>
                  <a:pt x="19999" y="238125"/>
                  <a:pt x="0" y="218126"/>
                  <a:pt x="0" y="193477"/>
                </a:cubicBezTo>
                <a:lnTo>
                  <a:pt x="0" y="44648"/>
                </a:lnTo>
                <a:cubicBezTo>
                  <a:pt x="0" y="19999"/>
                  <a:pt x="19999" y="0"/>
                  <a:pt x="44648" y="0"/>
                </a:cubicBezTo>
                <a:lnTo>
                  <a:pt x="186035" y="0"/>
                </a:lnTo>
                <a:cubicBezTo>
                  <a:pt x="198360" y="0"/>
                  <a:pt x="208359" y="9999"/>
                  <a:pt x="208359" y="22324"/>
                </a:cubicBezTo>
                <a:lnTo>
                  <a:pt x="208359" y="156270"/>
                </a:lnTo>
                <a:cubicBezTo>
                  <a:pt x="208359" y="165990"/>
                  <a:pt x="202127" y="174268"/>
                  <a:pt x="193477" y="177338"/>
                </a:cubicBezTo>
                <a:lnTo>
                  <a:pt x="193477" y="208359"/>
                </a:lnTo>
                <a:cubicBezTo>
                  <a:pt x="201709" y="208359"/>
                  <a:pt x="208359" y="215010"/>
                  <a:pt x="208359" y="223242"/>
                </a:cubicBezTo>
                <a:cubicBezTo>
                  <a:pt x="208359" y="231474"/>
                  <a:pt x="201709" y="238125"/>
                  <a:pt x="193477" y="238125"/>
                </a:cubicBezTo>
                <a:lnTo>
                  <a:pt x="178594" y="238125"/>
                </a:lnTo>
                <a:close/>
                <a:moveTo>
                  <a:pt x="44648" y="178594"/>
                </a:moveTo>
                <a:cubicBezTo>
                  <a:pt x="36416" y="178594"/>
                  <a:pt x="29766" y="185245"/>
                  <a:pt x="29766" y="193477"/>
                </a:cubicBezTo>
                <a:cubicBezTo>
                  <a:pt x="29766" y="201709"/>
                  <a:pt x="36416" y="208359"/>
                  <a:pt x="44648" y="208359"/>
                </a:cubicBezTo>
                <a:lnTo>
                  <a:pt x="163711" y="208359"/>
                </a:lnTo>
                <a:lnTo>
                  <a:pt x="163711" y="178594"/>
                </a:lnTo>
                <a:lnTo>
                  <a:pt x="44648" y="178594"/>
                </a:lnTo>
                <a:close/>
                <a:moveTo>
                  <a:pt x="59531" y="70693"/>
                </a:moveTo>
                <a:cubicBezTo>
                  <a:pt x="59531" y="76879"/>
                  <a:pt x="64508" y="81855"/>
                  <a:pt x="70693" y="81855"/>
                </a:cubicBezTo>
                <a:lnTo>
                  <a:pt x="152549" y="81855"/>
                </a:lnTo>
                <a:cubicBezTo>
                  <a:pt x="158734" y="81855"/>
                  <a:pt x="163711" y="76879"/>
                  <a:pt x="163711" y="70693"/>
                </a:cubicBezTo>
                <a:cubicBezTo>
                  <a:pt x="163711" y="64508"/>
                  <a:pt x="158734" y="59531"/>
                  <a:pt x="152549" y="59531"/>
                </a:cubicBezTo>
                <a:lnTo>
                  <a:pt x="70693" y="59531"/>
                </a:lnTo>
                <a:cubicBezTo>
                  <a:pt x="64508" y="59531"/>
                  <a:pt x="59531" y="64508"/>
                  <a:pt x="59531" y="70693"/>
                </a:cubicBezTo>
                <a:close/>
                <a:moveTo>
                  <a:pt x="70693" y="104180"/>
                </a:moveTo>
                <a:cubicBezTo>
                  <a:pt x="64508" y="104180"/>
                  <a:pt x="59531" y="109156"/>
                  <a:pt x="59531" y="115342"/>
                </a:cubicBezTo>
                <a:cubicBezTo>
                  <a:pt x="59531" y="121527"/>
                  <a:pt x="64508" y="126504"/>
                  <a:pt x="70693" y="126504"/>
                </a:cubicBezTo>
                <a:lnTo>
                  <a:pt x="152549" y="126504"/>
                </a:lnTo>
                <a:cubicBezTo>
                  <a:pt x="158734" y="126504"/>
                  <a:pt x="163711" y="121527"/>
                  <a:pt x="163711" y="115342"/>
                </a:cubicBezTo>
                <a:cubicBezTo>
                  <a:pt x="163711" y="109156"/>
                  <a:pt x="158734" y="104180"/>
                  <a:pt x="152549" y="104180"/>
                </a:cubicBezTo>
                <a:lnTo>
                  <a:pt x="70693" y="104180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0" name="Text 18"/>
          <p:cNvSpPr/>
          <p:nvPr/>
        </p:nvSpPr>
        <p:spPr>
          <a:xfrm>
            <a:off x="8024812" y="4127500"/>
            <a:ext cx="3635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หลักฐานวิชาการ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032750" y="4413250"/>
            <a:ext cx="3619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อ้างอิงงานวิจัย วรรณกรรมที่เชื่อถือได้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17500" y="5048250"/>
            <a:ext cx="5683250" cy="1778000"/>
          </a:xfrm>
          <a:custGeom>
            <a:avLst/>
            <a:gdLst/>
            <a:ahLst/>
            <a:cxnLst/>
            <a:rect l="l" t="t" r="r" b="b"/>
            <a:pathLst>
              <a:path w="5683250" h="1778000">
                <a:moveTo>
                  <a:pt x="127003" y="0"/>
                </a:moveTo>
                <a:lnTo>
                  <a:pt x="5556247" y="0"/>
                </a:lnTo>
                <a:cubicBezTo>
                  <a:pt x="5626389" y="0"/>
                  <a:pt x="5683250" y="56861"/>
                  <a:pt x="5683250" y="127003"/>
                </a:cubicBezTo>
                <a:lnTo>
                  <a:pt x="5683250" y="1650997"/>
                </a:lnTo>
                <a:cubicBezTo>
                  <a:pt x="5683250" y="1721139"/>
                  <a:pt x="5626389" y="1778000"/>
                  <a:pt x="5556247" y="1778000"/>
                </a:cubicBezTo>
                <a:lnTo>
                  <a:pt x="127003" y="1778000"/>
                </a:lnTo>
                <a:cubicBezTo>
                  <a:pt x="56861" y="1778000"/>
                  <a:pt x="0" y="1721139"/>
                  <a:pt x="0" y="1650997"/>
                </a:cubicBezTo>
                <a:lnTo>
                  <a:pt x="0" y="127003"/>
                </a:lnTo>
                <a:cubicBezTo>
                  <a:pt x="0" y="56908"/>
                  <a:pt x="56908" y="0"/>
                  <a:pt x="12700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527844" y="527050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158750"/>
                </a:moveTo>
                <a:cubicBezTo>
                  <a:pt x="123183" y="158750"/>
                  <a:pt x="158750" y="123183"/>
                  <a:pt x="158750" y="79375"/>
                </a:cubicBezTo>
                <a:cubicBezTo>
                  <a:pt x="158750" y="35567"/>
                  <a:pt x="123183" y="0"/>
                  <a:pt x="79375" y="0"/>
                </a:cubicBezTo>
                <a:cubicBezTo>
                  <a:pt x="35567" y="0"/>
                  <a:pt x="0" y="35567"/>
                  <a:pt x="0" y="79375"/>
                </a:cubicBezTo>
                <a:cubicBezTo>
                  <a:pt x="0" y="123183"/>
                  <a:pt x="35567" y="158750"/>
                  <a:pt x="79375" y="158750"/>
                </a:cubicBezTo>
                <a:close/>
                <a:moveTo>
                  <a:pt x="79375" y="54570"/>
                </a:moveTo>
                <a:cubicBezTo>
                  <a:pt x="73887" y="54570"/>
                  <a:pt x="69453" y="59004"/>
                  <a:pt x="69453" y="64492"/>
                </a:cubicBezTo>
                <a:cubicBezTo>
                  <a:pt x="69453" y="68616"/>
                  <a:pt x="66135" y="71934"/>
                  <a:pt x="62012" y="71934"/>
                </a:cubicBezTo>
                <a:cubicBezTo>
                  <a:pt x="57888" y="71934"/>
                  <a:pt x="54570" y="68616"/>
                  <a:pt x="54570" y="64492"/>
                </a:cubicBezTo>
                <a:cubicBezTo>
                  <a:pt x="54570" y="50788"/>
                  <a:pt x="65670" y="39688"/>
                  <a:pt x="79375" y="39688"/>
                </a:cubicBezTo>
                <a:cubicBezTo>
                  <a:pt x="93080" y="39688"/>
                  <a:pt x="104180" y="50788"/>
                  <a:pt x="104180" y="64492"/>
                </a:cubicBezTo>
                <a:cubicBezTo>
                  <a:pt x="104180" y="79127"/>
                  <a:pt x="93018" y="85328"/>
                  <a:pt x="86816" y="87592"/>
                </a:cubicBezTo>
                <a:lnTo>
                  <a:pt x="86816" y="88770"/>
                </a:lnTo>
                <a:cubicBezTo>
                  <a:pt x="86816" y="92894"/>
                  <a:pt x="83499" y="96211"/>
                  <a:pt x="79375" y="96211"/>
                </a:cubicBezTo>
                <a:cubicBezTo>
                  <a:pt x="75251" y="96211"/>
                  <a:pt x="71934" y="92894"/>
                  <a:pt x="71934" y="88770"/>
                </a:cubicBezTo>
                <a:lnTo>
                  <a:pt x="71934" y="86258"/>
                </a:lnTo>
                <a:cubicBezTo>
                  <a:pt x="71934" y="79902"/>
                  <a:pt x="76522" y="75344"/>
                  <a:pt x="81266" y="73794"/>
                </a:cubicBezTo>
                <a:cubicBezTo>
                  <a:pt x="83251" y="73143"/>
                  <a:pt x="85359" y="72089"/>
                  <a:pt x="86909" y="70600"/>
                </a:cubicBezTo>
                <a:cubicBezTo>
                  <a:pt x="88243" y="69298"/>
                  <a:pt x="89297" y="67500"/>
                  <a:pt x="89297" y="64523"/>
                </a:cubicBezTo>
                <a:cubicBezTo>
                  <a:pt x="89297" y="59035"/>
                  <a:pt x="84863" y="54601"/>
                  <a:pt x="79375" y="54601"/>
                </a:cubicBezTo>
                <a:close/>
                <a:moveTo>
                  <a:pt x="69453" y="114102"/>
                </a:moveTo>
                <a:cubicBezTo>
                  <a:pt x="69453" y="108626"/>
                  <a:pt x="73899" y="104180"/>
                  <a:pt x="79375" y="104180"/>
                </a:cubicBezTo>
                <a:cubicBezTo>
                  <a:pt x="84851" y="104180"/>
                  <a:pt x="89297" y="108626"/>
                  <a:pt x="89297" y="114102"/>
                </a:cubicBezTo>
                <a:cubicBezTo>
                  <a:pt x="89297" y="119578"/>
                  <a:pt x="84851" y="124023"/>
                  <a:pt x="79375" y="124023"/>
                </a:cubicBezTo>
                <a:cubicBezTo>
                  <a:pt x="73899" y="124023"/>
                  <a:pt x="69453" y="119578"/>
                  <a:pt x="69453" y="11410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4" name="Text 22"/>
          <p:cNvSpPr/>
          <p:nvPr/>
        </p:nvSpPr>
        <p:spPr>
          <a:xfrm>
            <a:off x="801688" y="5238750"/>
            <a:ext cx="1000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คำถามยืนยัน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8000" y="560387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613073" y="5651500"/>
            <a:ext cx="103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57250" y="5588000"/>
            <a:ext cx="21828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หากแก้ที่จุดนี้ ปัญหาจะไม่กลับมาหรือไม่?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08000" y="5969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603746" y="6016625"/>
            <a:ext cx="11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57250" y="5953125"/>
            <a:ext cx="2127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มีหลักฐานเพียงพอที่จะสนับสนุนหรือไม่?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08000" y="633412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602258" y="6381750"/>
            <a:ext cx="11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57250" y="6318250"/>
            <a:ext cx="1452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ผู้เกี่ยวข้องเห็นด้วยหรือไม่?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91250" y="5048250"/>
            <a:ext cx="5683250" cy="1778000"/>
          </a:xfrm>
          <a:custGeom>
            <a:avLst/>
            <a:gdLst/>
            <a:ahLst/>
            <a:cxnLst/>
            <a:rect l="l" t="t" r="r" b="b"/>
            <a:pathLst>
              <a:path w="5683250" h="1778000">
                <a:moveTo>
                  <a:pt x="127003" y="0"/>
                </a:moveTo>
                <a:lnTo>
                  <a:pt x="5556247" y="0"/>
                </a:lnTo>
                <a:cubicBezTo>
                  <a:pt x="5626389" y="0"/>
                  <a:pt x="5683250" y="56861"/>
                  <a:pt x="5683250" y="127003"/>
                </a:cubicBezTo>
                <a:lnTo>
                  <a:pt x="5683250" y="1650997"/>
                </a:lnTo>
                <a:cubicBezTo>
                  <a:pt x="5683250" y="1721139"/>
                  <a:pt x="5626389" y="1778000"/>
                  <a:pt x="5556247" y="1778000"/>
                </a:cubicBezTo>
                <a:lnTo>
                  <a:pt x="127003" y="1778000"/>
                </a:lnTo>
                <a:cubicBezTo>
                  <a:pt x="56861" y="1778000"/>
                  <a:pt x="0" y="1721139"/>
                  <a:pt x="0" y="1650997"/>
                </a:cubicBezTo>
                <a:lnTo>
                  <a:pt x="0" y="127003"/>
                </a:lnTo>
                <a:cubicBezTo>
                  <a:pt x="0" y="56908"/>
                  <a:pt x="56908" y="0"/>
                  <a:pt x="12700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35" name="Shape 33"/>
          <p:cNvSpPr/>
          <p:nvPr/>
        </p:nvSpPr>
        <p:spPr>
          <a:xfrm>
            <a:off x="6401594" y="527050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0"/>
                </a:moveTo>
                <a:cubicBezTo>
                  <a:pt x="80801" y="0"/>
                  <a:pt x="82228" y="310"/>
                  <a:pt x="83530" y="899"/>
                </a:cubicBezTo>
                <a:lnTo>
                  <a:pt x="141945" y="25673"/>
                </a:lnTo>
                <a:cubicBezTo>
                  <a:pt x="148766" y="28556"/>
                  <a:pt x="153851" y="35285"/>
                  <a:pt x="153820" y="43408"/>
                </a:cubicBezTo>
                <a:cubicBezTo>
                  <a:pt x="153665" y="74166"/>
                  <a:pt x="141015" y="130442"/>
                  <a:pt x="87592" y="156021"/>
                </a:cubicBezTo>
                <a:cubicBezTo>
                  <a:pt x="82414" y="158502"/>
                  <a:pt x="76398" y="158502"/>
                  <a:pt x="71220" y="156021"/>
                </a:cubicBezTo>
                <a:cubicBezTo>
                  <a:pt x="17766" y="130442"/>
                  <a:pt x="5147" y="74166"/>
                  <a:pt x="4992" y="43408"/>
                </a:cubicBezTo>
                <a:cubicBezTo>
                  <a:pt x="4961" y="35285"/>
                  <a:pt x="10046" y="28556"/>
                  <a:pt x="16867" y="25673"/>
                </a:cubicBezTo>
                <a:lnTo>
                  <a:pt x="75251" y="899"/>
                </a:lnTo>
                <a:cubicBezTo>
                  <a:pt x="76553" y="310"/>
                  <a:pt x="77949" y="0"/>
                  <a:pt x="79375" y="0"/>
                </a:cubicBezTo>
                <a:close/>
                <a:moveTo>
                  <a:pt x="79375" y="20712"/>
                </a:moveTo>
                <a:lnTo>
                  <a:pt x="79375" y="137945"/>
                </a:lnTo>
                <a:cubicBezTo>
                  <a:pt x="122163" y="117233"/>
                  <a:pt x="133666" y="71344"/>
                  <a:pt x="133945" y="43873"/>
                </a:cubicBezTo>
                <a:lnTo>
                  <a:pt x="79375" y="20743"/>
                </a:lnTo>
                <a:lnTo>
                  <a:pt x="79375" y="2074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6" name="Text 34"/>
          <p:cNvSpPr/>
          <p:nvPr/>
        </p:nvSpPr>
        <p:spPr>
          <a:xfrm>
            <a:off x="6675438" y="5238750"/>
            <a:ext cx="1135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ความน่าเชื่อถือ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05563" y="561975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8" name="Text 36"/>
          <p:cNvSpPr/>
          <p:nvPr/>
        </p:nvSpPr>
        <p:spPr>
          <a:xfrm>
            <a:off x="6604000" y="5588000"/>
            <a:ext cx="146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ข้อมูลจากแหล่งที่เชื่อถือได้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405563" y="590550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0" name="Text 38"/>
          <p:cNvSpPr/>
          <p:nvPr/>
        </p:nvSpPr>
        <p:spPr>
          <a:xfrm>
            <a:off x="6604000" y="5873750"/>
            <a:ext cx="109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มีความสอดคล้องกัน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405563" y="619125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2" name="Text 40"/>
          <p:cNvSpPr/>
          <p:nvPr/>
        </p:nvSpPr>
        <p:spPr>
          <a:xfrm>
            <a:off x="6604000" y="6159500"/>
            <a:ext cx="131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สามารถอธิบายได้ชัดเจน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405563" y="647700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4" name="Text 42"/>
          <p:cNvSpPr/>
          <p:nvPr/>
        </p:nvSpPr>
        <p:spPr>
          <a:xfrm>
            <a:off x="6604000" y="6445250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ผ่านการตรวจสอบจากผู้เชี่ยวชาญ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17500" y="6953250"/>
            <a:ext cx="11557000" cy="381000"/>
          </a:xfrm>
          <a:custGeom>
            <a:avLst/>
            <a:gdLst/>
            <a:ahLst/>
            <a:cxnLst/>
            <a:rect l="l" t="t" r="r" b="b"/>
            <a:pathLst>
              <a:path w="11557000" h="381000">
                <a:moveTo>
                  <a:pt x="95250" y="0"/>
                </a:moveTo>
                <a:lnTo>
                  <a:pt x="11461750" y="0"/>
                </a:lnTo>
                <a:cubicBezTo>
                  <a:pt x="11514320" y="0"/>
                  <a:pt x="11557000" y="42680"/>
                  <a:pt x="11557000" y="95250"/>
                </a:cubicBezTo>
                <a:lnTo>
                  <a:pt x="11557000" y="285750"/>
                </a:lnTo>
                <a:cubicBezTo>
                  <a:pt x="11557000" y="338320"/>
                  <a:pt x="11514320" y="381000"/>
                  <a:pt x="11461750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476250" y="7048500"/>
            <a:ext cx="1130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หมายเหตุ: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Root Cause ที่ไม่มีหลักฐานสนับสนุนอาจนำไปสู่มาตรการที่ไม่ตรงจุด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QUALITY CHECK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Criteria ของ Root Cause ที่ดี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เกณฑ์การตัดสิน root cause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752600"/>
            <a:ext cx="3657600" cy="2971800"/>
          </a:xfrm>
          <a:custGeom>
            <a:avLst/>
            <a:gdLst/>
            <a:ahLst/>
            <a:cxnLst/>
            <a:rect l="l" t="t" r="r" b="b"/>
            <a:pathLst>
              <a:path w="3657600" h="2971800">
                <a:moveTo>
                  <a:pt x="152394" y="0"/>
                </a:moveTo>
                <a:lnTo>
                  <a:pt x="3505206" y="0"/>
                </a:lnTo>
                <a:cubicBezTo>
                  <a:pt x="3589371" y="0"/>
                  <a:pt x="3657600" y="68229"/>
                  <a:pt x="3657600" y="152394"/>
                </a:cubicBezTo>
                <a:lnTo>
                  <a:pt x="3657600" y="2819406"/>
                </a:lnTo>
                <a:cubicBezTo>
                  <a:pt x="3657600" y="2903571"/>
                  <a:pt x="3589371" y="2971800"/>
                  <a:pt x="3505206" y="2971800"/>
                </a:cubicBezTo>
                <a:lnTo>
                  <a:pt x="152394" y="2971800"/>
                </a:lnTo>
                <a:cubicBezTo>
                  <a:pt x="68229" y="2971800"/>
                  <a:pt x="0" y="2903571"/>
                  <a:pt x="0" y="2819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1828800" y="19812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Shape 5"/>
          <p:cNvSpPr/>
          <p:nvPr/>
        </p:nvSpPr>
        <p:spPr>
          <a:xfrm>
            <a:off x="2105025" y="22193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94543" y="280504"/>
                </a:moveTo>
                <a:cubicBezTo>
                  <a:pt x="101519" y="287480"/>
                  <a:pt x="112849" y="287480"/>
                  <a:pt x="119825" y="280504"/>
                </a:cubicBezTo>
                <a:lnTo>
                  <a:pt x="209122" y="191207"/>
                </a:lnTo>
                <a:cubicBezTo>
                  <a:pt x="216098" y="184231"/>
                  <a:pt x="216098" y="172901"/>
                  <a:pt x="209122" y="165925"/>
                </a:cubicBezTo>
                <a:cubicBezTo>
                  <a:pt x="202146" y="158948"/>
                  <a:pt x="190816" y="158948"/>
                  <a:pt x="183840" y="165925"/>
                </a:cubicBezTo>
                <a:lnTo>
                  <a:pt x="125016" y="224749"/>
                </a:lnTo>
                <a:lnTo>
                  <a:pt x="125016" y="17859"/>
                </a:lnTo>
                <a:cubicBezTo>
                  <a:pt x="125016" y="7981"/>
                  <a:pt x="117035" y="0"/>
                  <a:pt x="107156" y="0"/>
                </a:cubicBezTo>
                <a:cubicBezTo>
                  <a:pt x="97278" y="0"/>
                  <a:pt x="89297" y="7981"/>
                  <a:pt x="89297" y="17859"/>
                </a:cubicBezTo>
                <a:lnTo>
                  <a:pt x="89297" y="224749"/>
                </a:lnTo>
                <a:lnTo>
                  <a:pt x="30473" y="165925"/>
                </a:lnTo>
                <a:cubicBezTo>
                  <a:pt x="23496" y="158948"/>
                  <a:pt x="12167" y="158948"/>
                  <a:pt x="5190" y="165925"/>
                </a:cubicBezTo>
                <a:cubicBezTo>
                  <a:pt x="-1786" y="172901"/>
                  <a:pt x="-1786" y="184231"/>
                  <a:pt x="5190" y="191207"/>
                </a:cubicBezTo>
                <a:lnTo>
                  <a:pt x="94487" y="28050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552450" y="2933700"/>
            <a:ext cx="3314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ลึกพอ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3352679"/>
            <a:ext cx="3276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ไม่ใช่แค่อาการผิวเผิน ต้องถึงระดับโครงสร้าง นโยบาย หรือระบบ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9600" y="4000379"/>
            <a:ext cx="3200400" cy="495300"/>
          </a:xfrm>
          <a:custGeom>
            <a:avLst/>
            <a:gdLst/>
            <a:ahLst/>
            <a:cxnLst/>
            <a:rect l="l" t="t" r="r" b="b"/>
            <a:pathLst>
              <a:path w="3200400" h="495300">
                <a:moveTo>
                  <a:pt x="114300" y="0"/>
                </a:moveTo>
                <a:lnTo>
                  <a:pt x="3086100" y="0"/>
                </a:lnTo>
                <a:cubicBezTo>
                  <a:pt x="3149226" y="0"/>
                  <a:pt x="3200400" y="51174"/>
                  <a:pt x="3200400" y="114300"/>
                </a:cubicBezTo>
                <a:lnTo>
                  <a:pt x="3200400" y="381000"/>
                </a:lnTo>
                <a:cubicBezTo>
                  <a:pt x="3200400" y="444126"/>
                  <a:pt x="3149226" y="495300"/>
                  <a:pt x="3086100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28663" y="4152779"/>
            <a:ext cx="2962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"ขาดโปรโตคอล" ดีกว่า "ให้ยาผิด"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267200" y="1752600"/>
            <a:ext cx="3657600" cy="2971800"/>
          </a:xfrm>
          <a:custGeom>
            <a:avLst/>
            <a:gdLst/>
            <a:ahLst/>
            <a:cxnLst/>
            <a:rect l="l" t="t" r="r" b="b"/>
            <a:pathLst>
              <a:path w="3657600" h="2971800">
                <a:moveTo>
                  <a:pt x="152394" y="0"/>
                </a:moveTo>
                <a:lnTo>
                  <a:pt x="3505206" y="0"/>
                </a:lnTo>
                <a:cubicBezTo>
                  <a:pt x="3589371" y="0"/>
                  <a:pt x="3657600" y="68229"/>
                  <a:pt x="3657600" y="152394"/>
                </a:cubicBezTo>
                <a:lnTo>
                  <a:pt x="3657600" y="2819406"/>
                </a:lnTo>
                <a:cubicBezTo>
                  <a:pt x="3657600" y="2903571"/>
                  <a:pt x="3589371" y="2971800"/>
                  <a:pt x="3505206" y="2971800"/>
                </a:cubicBezTo>
                <a:lnTo>
                  <a:pt x="152394" y="2971800"/>
                </a:lnTo>
                <a:cubicBezTo>
                  <a:pt x="68229" y="2971800"/>
                  <a:pt x="0" y="2903571"/>
                  <a:pt x="0" y="2819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5715000" y="19812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4" name="Shape 12"/>
          <p:cNvSpPr/>
          <p:nvPr/>
        </p:nvSpPr>
        <p:spPr>
          <a:xfrm>
            <a:off x="5991225" y="22193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0" y="35719"/>
                </a:moveTo>
                <a:cubicBezTo>
                  <a:pt x="0" y="16018"/>
                  <a:pt x="16018" y="0"/>
                  <a:pt x="35719" y="0"/>
                </a:cubicBezTo>
                <a:lnTo>
                  <a:pt x="119156" y="0"/>
                </a:lnTo>
                <a:cubicBezTo>
                  <a:pt x="128643" y="0"/>
                  <a:pt x="137740" y="3739"/>
                  <a:pt x="144438" y="10437"/>
                </a:cubicBezTo>
                <a:lnTo>
                  <a:pt x="203876" y="69931"/>
                </a:lnTo>
                <a:cubicBezTo>
                  <a:pt x="210573" y="76628"/>
                  <a:pt x="214313" y="85725"/>
                  <a:pt x="214313" y="95213"/>
                </a:cubicBezTo>
                <a:lnTo>
                  <a:pt x="214313" y="250031"/>
                </a:lnTo>
                <a:cubicBezTo>
                  <a:pt x="214313" y="269732"/>
                  <a:pt x="198295" y="285750"/>
                  <a:pt x="178594" y="285750"/>
                </a:cubicBezTo>
                <a:lnTo>
                  <a:pt x="35719" y="285750"/>
                </a:lnTo>
                <a:cubicBezTo>
                  <a:pt x="16018" y="285750"/>
                  <a:pt x="0" y="269732"/>
                  <a:pt x="0" y="250031"/>
                </a:cubicBezTo>
                <a:lnTo>
                  <a:pt x="0" y="35719"/>
                </a:lnTo>
                <a:close/>
                <a:moveTo>
                  <a:pt x="116086" y="32649"/>
                </a:moveTo>
                <a:lnTo>
                  <a:pt x="116086" y="84832"/>
                </a:lnTo>
                <a:cubicBezTo>
                  <a:pt x="116086" y="92255"/>
                  <a:pt x="122058" y="98227"/>
                  <a:pt x="129480" y="98227"/>
                </a:cubicBezTo>
                <a:lnTo>
                  <a:pt x="181663" y="98227"/>
                </a:lnTo>
                <a:lnTo>
                  <a:pt x="116086" y="32649"/>
                </a:lnTo>
                <a:close/>
                <a:moveTo>
                  <a:pt x="66973" y="142875"/>
                </a:moveTo>
                <a:cubicBezTo>
                  <a:pt x="59550" y="142875"/>
                  <a:pt x="53578" y="148847"/>
                  <a:pt x="53578" y="156270"/>
                </a:cubicBezTo>
                <a:cubicBezTo>
                  <a:pt x="53578" y="163692"/>
                  <a:pt x="59550" y="169664"/>
                  <a:pt x="66973" y="169664"/>
                </a:cubicBezTo>
                <a:lnTo>
                  <a:pt x="147340" y="169664"/>
                </a:lnTo>
                <a:cubicBezTo>
                  <a:pt x="154763" y="169664"/>
                  <a:pt x="160734" y="163692"/>
                  <a:pt x="160734" y="156270"/>
                </a:cubicBezTo>
                <a:cubicBezTo>
                  <a:pt x="160734" y="148847"/>
                  <a:pt x="154763" y="142875"/>
                  <a:pt x="147340" y="142875"/>
                </a:cubicBezTo>
                <a:lnTo>
                  <a:pt x="66973" y="142875"/>
                </a:lnTo>
                <a:close/>
                <a:moveTo>
                  <a:pt x="66973" y="196453"/>
                </a:moveTo>
                <a:cubicBezTo>
                  <a:pt x="59550" y="196453"/>
                  <a:pt x="53578" y="202425"/>
                  <a:pt x="53578" y="209848"/>
                </a:cubicBezTo>
                <a:cubicBezTo>
                  <a:pt x="53578" y="217270"/>
                  <a:pt x="59550" y="223242"/>
                  <a:pt x="66973" y="223242"/>
                </a:cubicBezTo>
                <a:lnTo>
                  <a:pt x="147340" y="223242"/>
                </a:lnTo>
                <a:cubicBezTo>
                  <a:pt x="154763" y="223242"/>
                  <a:pt x="160734" y="217270"/>
                  <a:pt x="160734" y="209848"/>
                </a:cubicBezTo>
                <a:cubicBezTo>
                  <a:pt x="160734" y="202425"/>
                  <a:pt x="154763" y="196453"/>
                  <a:pt x="147340" y="196453"/>
                </a:cubicBezTo>
                <a:lnTo>
                  <a:pt x="66973" y="19645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4438650" y="2933700"/>
            <a:ext cx="3314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มีหลักฐาน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457700" y="3352679"/>
            <a:ext cx="3276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ต้องมีข้อมูลสนับสนุน ไม่ใช่สมมติฐานหรือความรู้สึก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495800" y="3752729"/>
            <a:ext cx="3200400" cy="495300"/>
          </a:xfrm>
          <a:custGeom>
            <a:avLst/>
            <a:gdLst/>
            <a:ahLst/>
            <a:cxnLst/>
            <a:rect l="l" t="t" r="r" b="b"/>
            <a:pathLst>
              <a:path w="3200400" h="495300">
                <a:moveTo>
                  <a:pt x="114300" y="0"/>
                </a:moveTo>
                <a:lnTo>
                  <a:pt x="3086100" y="0"/>
                </a:lnTo>
                <a:cubicBezTo>
                  <a:pt x="3149226" y="0"/>
                  <a:pt x="3200400" y="51174"/>
                  <a:pt x="3200400" y="114300"/>
                </a:cubicBezTo>
                <a:lnTo>
                  <a:pt x="3200400" y="381000"/>
                </a:lnTo>
                <a:cubicBezTo>
                  <a:pt x="3200400" y="444126"/>
                  <a:pt x="3149226" y="495300"/>
                  <a:pt x="3086100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4614863" y="3905129"/>
            <a:ext cx="2962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มีสถิติ เอกสาร หรือผู้เห็นเหตุการณ์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153400" y="1752600"/>
            <a:ext cx="3657600" cy="2971800"/>
          </a:xfrm>
          <a:custGeom>
            <a:avLst/>
            <a:gdLst/>
            <a:ahLst/>
            <a:cxnLst/>
            <a:rect l="l" t="t" r="r" b="b"/>
            <a:pathLst>
              <a:path w="3657600" h="2971800">
                <a:moveTo>
                  <a:pt x="152394" y="0"/>
                </a:moveTo>
                <a:lnTo>
                  <a:pt x="3505206" y="0"/>
                </a:lnTo>
                <a:cubicBezTo>
                  <a:pt x="3589371" y="0"/>
                  <a:pt x="3657600" y="68229"/>
                  <a:pt x="3657600" y="152394"/>
                </a:cubicBezTo>
                <a:lnTo>
                  <a:pt x="3657600" y="2819406"/>
                </a:lnTo>
                <a:cubicBezTo>
                  <a:pt x="3657600" y="2903571"/>
                  <a:pt x="3589371" y="2971800"/>
                  <a:pt x="3505206" y="2971800"/>
                </a:cubicBezTo>
                <a:lnTo>
                  <a:pt x="152394" y="2971800"/>
                </a:lnTo>
                <a:cubicBezTo>
                  <a:pt x="68229" y="2971800"/>
                  <a:pt x="0" y="2903571"/>
                  <a:pt x="0" y="2819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9601200" y="19812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1" name="Shape 19"/>
          <p:cNvSpPr/>
          <p:nvPr/>
        </p:nvSpPr>
        <p:spPr>
          <a:xfrm>
            <a:off x="9805988" y="221932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0" y="142875"/>
                </a:moveTo>
                <a:cubicBezTo>
                  <a:pt x="0" y="93538"/>
                  <a:pt x="39960" y="53578"/>
                  <a:pt x="89297" y="53578"/>
                </a:cubicBezTo>
                <a:cubicBezTo>
                  <a:pt x="117425" y="53578"/>
                  <a:pt x="143880" y="66805"/>
                  <a:pt x="160734" y="89297"/>
                </a:cubicBezTo>
                <a:lnTo>
                  <a:pt x="178594" y="113128"/>
                </a:lnTo>
                <a:lnTo>
                  <a:pt x="196453" y="89297"/>
                </a:lnTo>
                <a:cubicBezTo>
                  <a:pt x="213308" y="66805"/>
                  <a:pt x="239762" y="53578"/>
                  <a:pt x="267891" y="53578"/>
                </a:cubicBezTo>
                <a:cubicBezTo>
                  <a:pt x="317227" y="53578"/>
                  <a:pt x="357188" y="93538"/>
                  <a:pt x="357188" y="142875"/>
                </a:cubicBezTo>
                <a:cubicBezTo>
                  <a:pt x="357188" y="192212"/>
                  <a:pt x="317227" y="232172"/>
                  <a:pt x="267891" y="232172"/>
                </a:cubicBezTo>
                <a:cubicBezTo>
                  <a:pt x="239762" y="232172"/>
                  <a:pt x="213308" y="218945"/>
                  <a:pt x="196453" y="196453"/>
                </a:cubicBezTo>
                <a:lnTo>
                  <a:pt x="178594" y="172622"/>
                </a:lnTo>
                <a:lnTo>
                  <a:pt x="160734" y="196453"/>
                </a:lnTo>
                <a:cubicBezTo>
                  <a:pt x="143880" y="218945"/>
                  <a:pt x="117425" y="232172"/>
                  <a:pt x="89297" y="232172"/>
                </a:cubicBezTo>
                <a:cubicBezTo>
                  <a:pt x="39960" y="232172"/>
                  <a:pt x="0" y="192212"/>
                  <a:pt x="0" y="142875"/>
                </a:cubicBezTo>
                <a:close/>
                <a:moveTo>
                  <a:pt x="156270" y="142875"/>
                </a:moveTo>
                <a:lnTo>
                  <a:pt x="132159" y="110728"/>
                </a:lnTo>
                <a:cubicBezTo>
                  <a:pt x="122058" y="97222"/>
                  <a:pt x="106152" y="89297"/>
                  <a:pt x="89297" y="89297"/>
                </a:cubicBezTo>
                <a:cubicBezTo>
                  <a:pt x="59717" y="89297"/>
                  <a:pt x="35719" y="113295"/>
                  <a:pt x="35719" y="142875"/>
                </a:cubicBezTo>
                <a:cubicBezTo>
                  <a:pt x="35719" y="172455"/>
                  <a:pt x="59717" y="196453"/>
                  <a:pt x="89297" y="196453"/>
                </a:cubicBezTo>
                <a:cubicBezTo>
                  <a:pt x="106152" y="196453"/>
                  <a:pt x="122058" y="188528"/>
                  <a:pt x="132159" y="175022"/>
                </a:cubicBezTo>
                <a:lnTo>
                  <a:pt x="156270" y="142875"/>
                </a:lnTo>
                <a:close/>
                <a:moveTo>
                  <a:pt x="200918" y="142875"/>
                </a:moveTo>
                <a:lnTo>
                  <a:pt x="225028" y="175022"/>
                </a:lnTo>
                <a:cubicBezTo>
                  <a:pt x="235130" y="188528"/>
                  <a:pt x="251036" y="196453"/>
                  <a:pt x="267891" y="196453"/>
                </a:cubicBezTo>
                <a:cubicBezTo>
                  <a:pt x="297470" y="196453"/>
                  <a:pt x="321469" y="172455"/>
                  <a:pt x="321469" y="142875"/>
                </a:cubicBezTo>
                <a:cubicBezTo>
                  <a:pt x="321469" y="113295"/>
                  <a:pt x="297470" y="89297"/>
                  <a:pt x="267891" y="89297"/>
                </a:cubicBezTo>
                <a:cubicBezTo>
                  <a:pt x="251036" y="89297"/>
                  <a:pt x="235130" y="97222"/>
                  <a:pt x="225028" y="110728"/>
                </a:cubicBezTo>
                <a:lnTo>
                  <a:pt x="200918" y="14287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8324850" y="2933700"/>
            <a:ext cx="3314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ยั่งยืน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343900" y="3352679"/>
            <a:ext cx="3276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แก้แล้วปัญหาไม่กลับมา ไม่ใช่แก้ไขชั่วคราว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382000" y="3752729"/>
            <a:ext cx="3200400" cy="495300"/>
          </a:xfrm>
          <a:custGeom>
            <a:avLst/>
            <a:gdLst/>
            <a:ahLst/>
            <a:cxnLst/>
            <a:rect l="l" t="t" r="r" b="b"/>
            <a:pathLst>
              <a:path w="3200400" h="495300">
                <a:moveTo>
                  <a:pt x="114300" y="0"/>
                </a:moveTo>
                <a:lnTo>
                  <a:pt x="3086100" y="0"/>
                </a:lnTo>
                <a:cubicBezTo>
                  <a:pt x="3149226" y="0"/>
                  <a:pt x="3200400" y="51174"/>
                  <a:pt x="3200400" y="114300"/>
                </a:cubicBezTo>
                <a:lnTo>
                  <a:pt x="3200400" y="381000"/>
                </a:lnTo>
                <a:cubicBezTo>
                  <a:pt x="3200400" y="444126"/>
                  <a:pt x="3149226" y="495300"/>
                  <a:pt x="3086100" y="495300"/>
                </a:cubicBezTo>
                <a:lnTo>
                  <a:pt x="114300" y="495300"/>
                </a:lnTo>
                <a:cubicBezTo>
                  <a:pt x="51174" y="495300"/>
                  <a:pt x="0" y="444126"/>
                  <a:pt x="0" y="3810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8501063" y="3905129"/>
            <a:ext cx="2962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เปลี่ยนระบบดีกว่าเพิ่มการตรวจสอบ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81000" y="4952879"/>
            <a:ext cx="11430000" cy="1828800"/>
          </a:xfrm>
          <a:custGeom>
            <a:avLst/>
            <a:gdLst/>
            <a:ahLst/>
            <a:cxnLst/>
            <a:rect l="l" t="t" r="r" b="b"/>
            <a:pathLst>
              <a:path w="11430000" h="1828800">
                <a:moveTo>
                  <a:pt x="152394" y="0"/>
                </a:moveTo>
                <a:lnTo>
                  <a:pt x="11277606" y="0"/>
                </a:lnTo>
                <a:cubicBezTo>
                  <a:pt x="11361771" y="0"/>
                  <a:pt x="11430000" y="68229"/>
                  <a:pt x="11430000" y="152394"/>
                </a:cubicBezTo>
                <a:lnTo>
                  <a:pt x="11430000" y="1676406"/>
                </a:lnTo>
                <a:cubicBezTo>
                  <a:pt x="11430000" y="1760571"/>
                  <a:pt x="11361771" y="1828800"/>
                  <a:pt x="11277606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657225" y="5219579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15863" y="11906"/>
                </a:moveTo>
                <a:lnTo>
                  <a:pt x="119063" y="11906"/>
                </a:lnTo>
                <a:cubicBezTo>
                  <a:pt x="132197" y="11906"/>
                  <a:pt x="142875" y="22585"/>
                  <a:pt x="142875" y="35719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35719"/>
                </a:lnTo>
                <a:cubicBezTo>
                  <a:pt x="0" y="22585"/>
                  <a:pt x="10678" y="11906"/>
                  <a:pt x="23812" y="11906"/>
                </a:cubicBezTo>
                <a:lnTo>
                  <a:pt x="27012" y="11906"/>
                </a:lnTo>
                <a:cubicBezTo>
                  <a:pt x="31105" y="4800"/>
                  <a:pt x="38807" y="0"/>
                  <a:pt x="47625" y="0"/>
                </a:cubicBezTo>
                <a:lnTo>
                  <a:pt x="95250" y="0"/>
                </a:lnTo>
                <a:cubicBezTo>
                  <a:pt x="104068" y="0"/>
                  <a:pt x="111770" y="4800"/>
                  <a:pt x="115863" y="11906"/>
                </a:cubicBezTo>
                <a:close/>
                <a:moveTo>
                  <a:pt x="92273" y="41672"/>
                </a:moveTo>
                <a:cubicBezTo>
                  <a:pt x="97222" y="41672"/>
                  <a:pt x="101203" y="37691"/>
                  <a:pt x="101203" y="32742"/>
                </a:cubicBezTo>
                <a:cubicBezTo>
                  <a:pt x="101203" y="27794"/>
                  <a:pt x="97222" y="23812"/>
                  <a:pt x="92273" y="23812"/>
                </a:cubicBezTo>
                <a:lnTo>
                  <a:pt x="50602" y="23812"/>
                </a:lnTo>
                <a:cubicBezTo>
                  <a:pt x="45653" y="23812"/>
                  <a:pt x="41672" y="27794"/>
                  <a:pt x="41672" y="32742"/>
                </a:cubicBezTo>
                <a:cubicBezTo>
                  <a:pt x="41672" y="37691"/>
                  <a:pt x="45653" y="41672"/>
                  <a:pt x="50602" y="41672"/>
                </a:cubicBezTo>
                <a:lnTo>
                  <a:pt x="92273" y="41672"/>
                </a:lnTo>
                <a:close/>
                <a:moveTo>
                  <a:pt x="102840" y="96999"/>
                </a:moveTo>
                <a:cubicBezTo>
                  <a:pt x="105445" y="92832"/>
                  <a:pt x="104180" y="87325"/>
                  <a:pt x="100012" y="84683"/>
                </a:cubicBezTo>
                <a:cubicBezTo>
                  <a:pt x="95845" y="82042"/>
                  <a:pt x="90339" y="83344"/>
                  <a:pt x="87697" y="87511"/>
                </a:cubicBezTo>
                <a:lnTo>
                  <a:pt x="64852" y="124085"/>
                </a:lnTo>
                <a:lnTo>
                  <a:pt x="54806" y="110691"/>
                </a:lnTo>
                <a:cubicBezTo>
                  <a:pt x="51829" y="106747"/>
                  <a:pt x="46248" y="105928"/>
                  <a:pt x="42304" y="108905"/>
                </a:cubicBezTo>
                <a:cubicBezTo>
                  <a:pt x="38360" y="111882"/>
                  <a:pt x="37542" y="117463"/>
                  <a:pt x="40518" y="121407"/>
                </a:cubicBezTo>
                <a:lnTo>
                  <a:pt x="58378" y="145219"/>
                </a:lnTo>
                <a:cubicBezTo>
                  <a:pt x="60127" y="147563"/>
                  <a:pt x="62954" y="148903"/>
                  <a:pt x="65894" y="148791"/>
                </a:cubicBezTo>
                <a:cubicBezTo>
                  <a:pt x="68833" y="148679"/>
                  <a:pt x="71512" y="147117"/>
                  <a:pt x="73075" y="144587"/>
                </a:cubicBezTo>
                <a:lnTo>
                  <a:pt x="102840" y="96962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8" name="Text 26"/>
          <p:cNvSpPr/>
          <p:nvPr/>
        </p:nvSpPr>
        <p:spPr>
          <a:xfrm>
            <a:off x="962025" y="5181479"/>
            <a:ext cx="2638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Checklist ประเมิน Root Cause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09600" y="56386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67941" y="5686304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1" name="Text 29"/>
          <p:cNvSpPr/>
          <p:nvPr/>
        </p:nvSpPr>
        <p:spPr>
          <a:xfrm>
            <a:off x="952500" y="5638679"/>
            <a:ext cx="1581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สามารถอธิบายได้ชัดเจน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09600" y="59815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667941" y="6029204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4" name="Text 32"/>
          <p:cNvSpPr/>
          <p:nvPr/>
        </p:nvSpPr>
        <p:spPr>
          <a:xfrm>
            <a:off x="952500" y="5981579"/>
            <a:ext cx="1657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อยู่ในระดับที่ดำเนินการได้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09600" y="63244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667941" y="6372104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7" name="Text 35"/>
          <p:cNvSpPr/>
          <p:nvPr/>
        </p:nvSpPr>
        <p:spPr>
          <a:xfrm>
            <a:off x="952500" y="6324479"/>
            <a:ext cx="123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ผู้เกี่ยวข้องเห็นด้วย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210300" y="56386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268641" y="5686304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0" name="Text 38"/>
          <p:cNvSpPr/>
          <p:nvPr/>
        </p:nvSpPr>
        <p:spPr>
          <a:xfrm>
            <a:off x="6553200" y="5638679"/>
            <a:ext cx="1314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ไม่ใช่การโทษบุคคล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210300" y="59815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6268641" y="6029204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3" name="Text 41"/>
          <p:cNvSpPr/>
          <p:nvPr/>
        </p:nvSpPr>
        <p:spPr>
          <a:xfrm>
            <a:off x="6553200" y="5981579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สอดคล้องกับหลักฐานทั้งหมด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210300" y="63244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6268641" y="6372104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6" name="Text 44"/>
          <p:cNvSpPr/>
          <p:nvPr/>
        </p:nvSpPr>
        <p:spPr>
          <a:xfrm>
            <a:off x="6553200" y="6324479"/>
            <a:ext cx="1724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สามารถนำไปสู่มาตรการได้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AVOID MISTAKES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Pitfalls ที่พบบ่อย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ข้อผิดพลาดในการทำ RCA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752600"/>
            <a:ext cx="5581650" cy="1085850"/>
          </a:xfrm>
          <a:custGeom>
            <a:avLst/>
            <a:gdLst/>
            <a:ahLst/>
            <a:cxnLst/>
            <a:rect l="l" t="t" r="r" b="b"/>
            <a:pathLst>
              <a:path w="5581650" h="1085850">
                <a:moveTo>
                  <a:pt x="38100" y="0"/>
                </a:moveTo>
                <a:lnTo>
                  <a:pt x="5429251" y="0"/>
                </a:lnTo>
                <a:cubicBezTo>
                  <a:pt x="5513419" y="0"/>
                  <a:pt x="5581650" y="68231"/>
                  <a:pt x="5581650" y="152399"/>
                </a:cubicBezTo>
                <a:lnTo>
                  <a:pt x="5581650" y="933451"/>
                </a:lnTo>
                <a:cubicBezTo>
                  <a:pt x="5581650" y="1017619"/>
                  <a:pt x="5513419" y="1085850"/>
                  <a:pt x="5429251" y="1085850"/>
                </a:cubicBez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400050" y="1752600"/>
            <a:ext cx="38100" cy="1085850"/>
          </a:xfrm>
          <a:custGeom>
            <a:avLst/>
            <a:gdLst/>
            <a:ahLst/>
            <a:cxnLst/>
            <a:rect l="l" t="t" r="r" b="b"/>
            <a:pathLst>
              <a:path w="38100" h="1085850">
                <a:moveTo>
                  <a:pt x="38100" y="0"/>
                </a:moveTo>
                <a:lnTo>
                  <a:pt x="38100" y="0"/>
                </a:lnTo>
                <a:lnTo>
                  <a:pt x="38100" y="1085850"/>
                </a:ln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7" name="Shape 5"/>
          <p:cNvSpPr/>
          <p:nvPr/>
        </p:nvSpPr>
        <p:spPr>
          <a:xfrm>
            <a:off x="647700" y="200025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60900" y="57150"/>
                </a:moveTo>
                <a:cubicBezTo>
                  <a:pt x="60900" y="38008"/>
                  <a:pt x="71112" y="20321"/>
                  <a:pt x="87690" y="10750"/>
                </a:cubicBezTo>
                <a:cubicBezTo>
                  <a:pt x="104267" y="1179"/>
                  <a:pt x="124691" y="1179"/>
                  <a:pt x="141268" y="10750"/>
                </a:cubicBezTo>
                <a:cubicBezTo>
                  <a:pt x="157845" y="20321"/>
                  <a:pt x="168057" y="38008"/>
                  <a:pt x="168057" y="57150"/>
                </a:cubicBezTo>
                <a:cubicBezTo>
                  <a:pt x="168057" y="86721"/>
                  <a:pt x="144049" y="110728"/>
                  <a:pt x="114479" y="110728"/>
                </a:cubicBezTo>
                <a:cubicBezTo>
                  <a:pt x="84908" y="110728"/>
                  <a:pt x="60900" y="86721"/>
                  <a:pt x="60900" y="57150"/>
                </a:cubicBezTo>
                <a:close/>
                <a:moveTo>
                  <a:pt x="21610" y="215339"/>
                </a:moveTo>
                <a:cubicBezTo>
                  <a:pt x="21610" y="171361"/>
                  <a:pt x="57239" y="135731"/>
                  <a:pt x="101218" y="135731"/>
                </a:cubicBezTo>
                <a:lnTo>
                  <a:pt x="127739" y="135731"/>
                </a:lnTo>
                <a:cubicBezTo>
                  <a:pt x="171718" y="135731"/>
                  <a:pt x="207347" y="171361"/>
                  <a:pt x="207347" y="215339"/>
                </a:cubicBezTo>
                <a:cubicBezTo>
                  <a:pt x="207347" y="222662"/>
                  <a:pt x="201409" y="228600"/>
                  <a:pt x="194087" y="228600"/>
                </a:cubicBezTo>
                <a:lnTo>
                  <a:pt x="34870" y="228600"/>
                </a:lnTo>
                <a:cubicBezTo>
                  <a:pt x="27548" y="228600"/>
                  <a:pt x="21610" y="222662"/>
                  <a:pt x="21610" y="215339"/>
                </a:cubicBezTo>
                <a:close/>
                <a:moveTo>
                  <a:pt x="273382" y="55409"/>
                </a:moveTo>
                <a:cubicBezTo>
                  <a:pt x="277579" y="59606"/>
                  <a:pt x="277579" y="66392"/>
                  <a:pt x="273382" y="70545"/>
                </a:cubicBezTo>
                <a:lnTo>
                  <a:pt x="258247" y="85680"/>
                </a:lnTo>
                <a:lnTo>
                  <a:pt x="273382" y="100816"/>
                </a:lnTo>
                <a:cubicBezTo>
                  <a:pt x="277579" y="105013"/>
                  <a:pt x="277579" y="111800"/>
                  <a:pt x="273382" y="115952"/>
                </a:cubicBezTo>
                <a:cubicBezTo>
                  <a:pt x="269185" y="120104"/>
                  <a:pt x="262399" y="120149"/>
                  <a:pt x="258247" y="115952"/>
                </a:cubicBezTo>
                <a:lnTo>
                  <a:pt x="243111" y="100816"/>
                </a:lnTo>
                <a:lnTo>
                  <a:pt x="227975" y="115952"/>
                </a:lnTo>
                <a:cubicBezTo>
                  <a:pt x="223778" y="120149"/>
                  <a:pt x="216991" y="120149"/>
                  <a:pt x="212839" y="115952"/>
                </a:cubicBezTo>
                <a:cubicBezTo>
                  <a:pt x="208687" y="111755"/>
                  <a:pt x="208642" y="104968"/>
                  <a:pt x="212839" y="100816"/>
                </a:cubicBezTo>
                <a:lnTo>
                  <a:pt x="227975" y="85680"/>
                </a:lnTo>
                <a:lnTo>
                  <a:pt x="212839" y="70545"/>
                </a:lnTo>
                <a:cubicBezTo>
                  <a:pt x="208642" y="66348"/>
                  <a:pt x="208642" y="59561"/>
                  <a:pt x="212839" y="55409"/>
                </a:cubicBezTo>
                <a:cubicBezTo>
                  <a:pt x="217036" y="51256"/>
                  <a:pt x="223823" y="51212"/>
                  <a:pt x="227975" y="55409"/>
                </a:cubicBezTo>
                <a:lnTo>
                  <a:pt x="243111" y="70545"/>
                </a:lnTo>
                <a:lnTo>
                  <a:pt x="258247" y="55409"/>
                </a:lnTo>
                <a:cubicBezTo>
                  <a:pt x="262444" y="51212"/>
                  <a:pt x="269230" y="51212"/>
                  <a:pt x="273382" y="55409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8" name="Text 6"/>
          <p:cNvSpPr/>
          <p:nvPr/>
        </p:nvSpPr>
        <p:spPr>
          <a:xfrm>
            <a:off x="1047750" y="1981200"/>
            <a:ext cx="1343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Blame Culture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47700" y="2362200"/>
            <a:ext cx="5181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โทษบุคคลแทนการแก้ระบบ สร้างวัฒนธรรมความกลัว ลดการรายงานเหตุการณ์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00050" y="3028950"/>
            <a:ext cx="5581650" cy="1085850"/>
          </a:xfrm>
          <a:custGeom>
            <a:avLst/>
            <a:gdLst/>
            <a:ahLst/>
            <a:cxnLst/>
            <a:rect l="l" t="t" r="r" b="b"/>
            <a:pathLst>
              <a:path w="5581650" h="1085850">
                <a:moveTo>
                  <a:pt x="38100" y="0"/>
                </a:moveTo>
                <a:lnTo>
                  <a:pt x="5429251" y="0"/>
                </a:lnTo>
                <a:cubicBezTo>
                  <a:pt x="5513419" y="0"/>
                  <a:pt x="5581650" y="68231"/>
                  <a:pt x="5581650" y="152399"/>
                </a:cubicBezTo>
                <a:lnTo>
                  <a:pt x="5581650" y="933451"/>
                </a:lnTo>
                <a:cubicBezTo>
                  <a:pt x="5581650" y="1017619"/>
                  <a:pt x="5513419" y="1085850"/>
                  <a:pt x="5429251" y="1085850"/>
                </a:cubicBez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400050" y="3028950"/>
            <a:ext cx="38100" cy="1085850"/>
          </a:xfrm>
          <a:custGeom>
            <a:avLst/>
            <a:gdLst/>
            <a:ahLst/>
            <a:cxnLst/>
            <a:rect l="l" t="t" r="r" b="b"/>
            <a:pathLst>
              <a:path w="38100" h="1085850">
                <a:moveTo>
                  <a:pt x="38100" y="0"/>
                </a:moveTo>
                <a:lnTo>
                  <a:pt x="38100" y="0"/>
                </a:lnTo>
                <a:lnTo>
                  <a:pt x="38100" y="1085850"/>
                </a:ln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12" name="Shape 10"/>
          <p:cNvSpPr/>
          <p:nvPr/>
        </p:nvSpPr>
        <p:spPr>
          <a:xfrm>
            <a:off x="704850" y="32766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4288" y="0"/>
                </a:moveTo>
                <a:cubicBezTo>
                  <a:pt x="6385" y="0"/>
                  <a:pt x="0" y="6385"/>
                  <a:pt x="0" y="14288"/>
                </a:cubicBezTo>
                <a:cubicBezTo>
                  <a:pt x="0" y="22190"/>
                  <a:pt x="6385" y="28575"/>
                  <a:pt x="14288" y="28575"/>
                </a:cubicBezTo>
                <a:lnTo>
                  <a:pt x="14288" y="33486"/>
                </a:lnTo>
                <a:cubicBezTo>
                  <a:pt x="14288" y="52417"/>
                  <a:pt x="21833" y="70589"/>
                  <a:pt x="35228" y="83984"/>
                </a:cubicBezTo>
                <a:lnTo>
                  <a:pt x="65544" y="114300"/>
                </a:lnTo>
                <a:lnTo>
                  <a:pt x="35228" y="144616"/>
                </a:lnTo>
                <a:cubicBezTo>
                  <a:pt x="21833" y="158011"/>
                  <a:pt x="14288" y="176183"/>
                  <a:pt x="14288" y="195114"/>
                </a:cubicBezTo>
                <a:lnTo>
                  <a:pt x="14288" y="200025"/>
                </a:lnTo>
                <a:cubicBezTo>
                  <a:pt x="6385" y="200025"/>
                  <a:pt x="0" y="206410"/>
                  <a:pt x="0" y="214313"/>
                </a:cubicBezTo>
                <a:cubicBezTo>
                  <a:pt x="0" y="222215"/>
                  <a:pt x="6385" y="228600"/>
                  <a:pt x="14288" y="228600"/>
                </a:cubicBezTo>
                <a:lnTo>
                  <a:pt x="157163" y="228600"/>
                </a:lnTo>
                <a:cubicBezTo>
                  <a:pt x="165065" y="228600"/>
                  <a:pt x="171450" y="222215"/>
                  <a:pt x="171450" y="214313"/>
                </a:cubicBezTo>
                <a:cubicBezTo>
                  <a:pt x="171450" y="206410"/>
                  <a:pt x="165065" y="200025"/>
                  <a:pt x="157163" y="200025"/>
                </a:cubicBezTo>
                <a:lnTo>
                  <a:pt x="157163" y="195114"/>
                </a:lnTo>
                <a:cubicBezTo>
                  <a:pt x="157163" y="176183"/>
                  <a:pt x="149617" y="158011"/>
                  <a:pt x="136222" y="144616"/>
                </a:cubicBezTo>
                <a:lnTo>
                  <a:pt x="105906" y="114300"/>
                </a:lnTo>
                <a:lnTo>
                  <a:pt x="136222" y="83984"/>
                </a:lnTo>
                <a:cubicBezTo>
                  <a:pt x="149617" y="70589"/>
                  <a:pt x="157163" y="52417"/>
                  <a:pt x="157163" y="33486"/>
                </a:cubicBezTo>
                <a:lnTo>
                  <a:pt x="157163" y="28575"/>
                </a:lnTo>
                <a:cubicBezTo>
                  <a:pt x="165065" y="28575"/>
                  <a:pt x="171450" y="22190"/>
                  <a:pt x="171450" y="14287"/>
                </a:cubicBezTo>
                <a:cubicBezTo>
                  <a:pt x="171450" y="6385"/>
                  <a:pt x="165065" y="0"/>
                  <a:pt x="157163" y="0"/>
                </a:cubicBezTo>
                <a:lnTo>
                  <a:pt x="14288" y="0"/>
                </a:lnTo>
                <a:close/>
                <a:moveTo>
                  <a:pt x="42863" y="33486"/>
                </a:moveTo>
                <a:lnTo>
                  <a:pt x="42863" y="28575"/>
                </a:lnTo>
                <a:lnTo>
                  <a:pt x="128588" y="28575"/>
                </a:lnTo>
                <a:lnTo>
                  <a:pt x="128588" y="33486"/>
                </a:lnTo>
                <a:cubicBezTo>
                  <a:pt x="128588" y="41970"/>
                  <a:pt x="126087" y="50185"/>
                  <a:pt x="121444" y="57150"/>
                </a:cubicBezTo>
                <a:lnTo>
                  <a:pt x="50006" y="57150"/>
                </a:lnTo>
                <a:cubicBezTo>
                  <a:pt x="45407" y="50185"/>
                  <a:pt x="42863" y="41970"/>
                  <a:pt x="42863" y="33486"/>
                </a:cubicBezTo>
                <a:close/>
                <a:moveTo>
                  <a:pt x="50006" y="171450"/>
                </a:moveTo>
                <a:cubicBezTo>
                  <a:pt x="51569" y="169084"/>
                  <a:pt x="53400" y="166851"/>
                  <a:pt x="55409" y="164797"/>
                </a:cubicBezTo>
                <a:lnTo>
                  <a:pt x="85725" y="134481"/>
                </a:lnTo>
                <a:lnTo>
                  <a:pt x="116041" y="164797"/>
                </a:lnTo>
                <a:cubicBezTo>
                  <a:pt x="118095" y="166851"/>
                  <a:pt x="119881" y="169084"/>
                  <a:pt x="121488" y="171450"/>
                </a:cubicBezTo>
                <a:lnTo>
                  <a:pt x="50006" y="171450"/>
                </a:lnTo>
                <a:close/>
              </a:path>
            </a:pathLst>
          </a:custGeom>
          <a:solidFill>
            <a:srgbClr val="FF6900"/>
          </a:solidFill>
          <a:ln/>
        </p:spPr>
      </p:sp>
      <p:sp>
        <p:nvSpPr>
          <p:cNvPr id="13" name="Text 11"/>
          <p:cNvSpPr/>
          <p:nvPr/>
        </p:nvSpPr>
        <p:spPr>
          <a:xfrm>
            <a:off x="1047750" y="3257550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Stopping Too Early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47700" y="3638550"/>
            <a:ext cx="5181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หยุดเร็วเกินไปที่อาการ ไม่ขุดลึกถึงสาเหตุจริง ทำให้ปัญหากลับมาเกิดซ้ำ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00050" y="4305300"/>
            <a:ext cx="5581650" cy="1085850"/>
          </a:xfrm>
          <a:custGeom>
            <a:avLst/>
            <a:gdLst/>
            <a:ahLst/>
            <a:cxnLst/>
            <a:rect l="l" t="t" r="r" b="b"/>
            <a:pathLst>
              <a:path w="5581650" h="1085850">
                <a:moveTo>
                  <a:pt x="38100" y="0"/>
                </a:moveTo>
                <a:lnTo>
                  <a:pt x="5429251" y="0"/>
                </a:lnTo>
                <a:cubicBezTo>
                  <a:pt x="5513419" y="0"/>
                  <a:pt x="5581650" y="68231"/>
                  <a:pt x="5581650" y="152399"/>
                </a:cubicBezTo>
                <a:lnTo>
                  <a:pt x="5581650" y="933451"/>
                </a:lnTo>
                <a:cubicBezTo>
                  <a:pt x="5581650" y="1017619"/>
                  <a:pt x="5513419" y="1085850"/>
                  <a:pt x="5429251" y="1085850"/>
                </a:cubicBez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400050" y="4305300"/>
            <a:ext cx="38100" cy="1085850"/>
          </a:xfrm>
          <a:custGeom>
            <a:avLst/>
            <a:gdLst/>
            <a:ahLst/>
            <a:cxnLst/>
            <a:rect l="l" t="t" r="r" b="b"/>
            <a:pathLst>
              <a:path w="38100" h="1085850">
                <a:moveTo>
                  <a:pt x="38100" y="0"/>
                </a:moveTo>
                <a:lnTo>
                  <a:pt x="38100" y="0"/>
                </a:lnTo>
                <a:lnTo>
                  <a:pt x="38100" y="1085850"/>
                </a:ln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0B100"/>
          </a:solidFill>
          <a:ln/>
        </p:spPr>
      </p:sp>
      <p:sp>
        <p:nvSpPr>
          <p:cNvPr id="17" name="Shape 15"/>
          <p:cNvSpPr/>
          <p:nvPr/>
        </p:nvSpPr>
        <p:spPr>
          <a:xfrm>
            <a:off x="676275" y="45529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F0B100"/>
          </a:solidFill>
          <a:ln/>
        </p:spPr>
      </p:sp>
      <p:sp>
        <p:nvSpPr>
          <p:cNvPr id="18" name="Text 16"/>
          <p:cNvSpPr/>
          <p:nvPr/>
        </p:nvSpPr>
        <p:spPr>
          <a:xfrm>
            <a:off x="1047750" y="4533900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Analysis Paralysis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47700" y="4914900"/>
            <a:ext cx="5181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วิเคราะห์มากเกินไปไม่ลงมือทำ หมกมุ่นกับรายละเอียดจนไม่มี action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29350" y="1752600"/>
            <a:ext cx="5581650" cy="1085850"/>
          </a:xfrm>
          <a:custGeom>
            <a:avLst/>
            <a:gdLst/>
            <a:ahLst/>
            <a:cxnLst/>
            <a:rect l="l" t="t" r="r" b="b"/>
            <a:pathLst>
              <a:path w="5581650" h="1085850">
                <a:moveTo>
                  <a:pt x="38100" y="0"/>
                </a:moveTo>
                <a:lnTo>
                  <a:pt x="5429251" y="0"/>
                </a:lnTo>
                <a:cubicBezTo>
                  <a:pt x="5513419" y="0"/>
                  <a:pt x="5581650" y="68231"/>
                  <a:pt x="5581650" y="152399"/>
                </a:cubicBezTo>
                <a:lnTo>
                  <a:pt x="5581650" y="933451"/>
                </a:lnTo>
                <a:cubicBezTo>
                  <a:pt x="5581650" y="1017619"/>
                  <a:pt x="5513419" y="1085850"/>
                  <a:pt x="5429251" y="1085850"/>
                </a:cubicBez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6229350" y="1752600"/>
            <a:ext cx="38100" cy="1085850"/>
          </a:xfrm>
          <a:custGeom>
            <a:avLst/>
            <a:gdLst/>
            <a:ahLst/>
            <a:cxnLst/>
            <a:rect l="l" t="t" r="r" b="b"/>
            <a:pathLst>
              <a:path w="38100" h="1085850">
                <a:moveTo>
                  <a:pt x="38100" y="0"/>
                </a:moveTo>
                <a:lnTo>
                  <a:pt x="38100" y="0"/>
                </a:lnTo>
                <a:lnTo>
                  <a:pt x="38100" y="1085850"/>
                </a:ln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22" name="Shape 20"/>
          <p:cNvSpPr/>
          <p:nvPr/>
        </p:nvSpPr>
        <p:spPr>
          <a:xfrm>
            <a:off x="6491288" y="20002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8306" y="-11117"/>
                </a:moveTo>
                <a:cubicBezTo>
                  <a:pt x="14109" y="-15314"/>
                  <a:pt x="7322" y="-15314"/>
                  <a:pt x="3170" y="-11117"/>
                </a:cubicBezTo>
                <a:cubicBezTo>
                  <a:pt x="-982" y="-6921"/>
                  <a:pt x="-1027" y="-134"/>
                  <a:pt x="3125" y="4063"/>
                </a:cubicBezTo>
                <a:lnTo>
                  <a:pt x="238869" y="239807"/>
                </a:lnTo>
                <a:cubicBezTo>
                  <a:pt x="243066" y="244004"/>
                  <a:pt x="249853" y="244004"/>
                  <a:pt x="254005" y="239807"/>
                </a:cubicBezTo>
                <a:cubicBezTo>
                  <a:pt x="258157" y="235610"/>
                  <a:pt x="258202" y="228823"/>
                  <a:pt x="254005" y="224671"/>
                </a:cubicBezTo>
                <a:lnTo>
                  <a:pt x="139080" y="109701"/>
                </a:lnTo>
                <a:cubicBezTo>
                  <a:pt x="163637" y="104835"/>
                  <a:pt x="182166" y="83135"/>
                  <a:pt x="182166" y="57150"/>
                </a:cubicBezTo>
                <a:cubicBezTo>
                  <a:pt x="182166" y="27548"/>
                  <a:pt x="158189" y="3572"/>
                  <a:pt x="128588" y="3572"/>
                </a:cubicBezTo>
                <a:cubicBezTo>
                  <a:pt x="102602" y="3572"/>
                  <a:pt x="80903" y="22101"/>
                  <a:pt x="76036" y="46658"/>
                </a:cubicBezTo>
                <a:lnTo>
                  <a:pt x="18306" y="-11117"/>
                </a:lnTo>
                <a:close/>
                <a:moveTo>
                  <a:pt x="105192" y="136356"/>
                </a:moveTo>
                <a:cubicBezTo>
                  <a:pt x="66035" y="141357"/>
                  <a:pt x="35719" y="174799"/>
                  <a:pt x="35719" y="215339"/>
                </a:cubicBezTo>
                <a:cubicBezTo>
                  <a:pt x="35719" y="222662"/>
                  <a:pt x="41657" y="228600"/>
                  <a:pt x="48979" y="228600"/>
                </a:cubicBezTo>
                <a:lnTo>
                  <a:pt x="197435" y="228600"/>
                </a:lnTo>
                <a:lnTo>
                  <a:pt x="105192" y="136356"/>
                </a:ln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23" name="Text 21"/>
          <p:cNvSpPr/>
          <p:nvPr/>
        </p:nvSpPr>
        <p:spPr>
          <a:xfrm>
            <a:off x="6877050" y="1981200"/>
            <a:ext cx="2419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Not Involving Stakeholders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77000" y="2362200"/>
            <a:ext cx="5181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ไม่ให้ผู้เกี่ยวข้องมีส่วนร่วม ขาดมุมมองจากหลายฝ่าย มาตรการไม่ตอบโจทย์จริง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29350" y="3028950"/>
            <a:ext cx="5581650" cy="1085850"/>
          </a:xfrm>
          <a:custGeom>
            <a:avLst/>
            <a:gdLst/>
            <a:ahLst/>
            <a:cxnLst/>
            <a:rect l="l" t="t" r="r" b="b"/>
            <a:pathLst>
              <a:path w="5581650" h="1085850">
                <a:moveTo>
                  <a:pt x="38100" y="0"/>
                </a:moveTo>
                <a:lnTo>
                  <a:pt x="5429251" y="0"/>
                </a:lnTo>
                <a:cubicBezTo>
                  <a:pt x="5513419" y="0"/>
                  <a:pt x="5581650" y="68231"/>
                  <a:pt x="5581650" y="152399"/>
                </a:cubicBezTo>
                <a:lnTo>
                  <a:pt x="5581650" y="933451"/>
                </a:lnTo>
                <a:cubicBezTo>
                  <a:pt x="5581650" y="1017619"/>
                  <a:pt x="5513419" y="1085850"/>
                  <a:pt x="5429251" y="1085850"/>
                </a:cubicBez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6229350" y="3028950"/>
            <a:ext cx="38100" cy="1085850"/>
          </a:xfrm>
          <a:custGeom>
            <a:avLst/>
            <a:gdLst/>
            <a:ahLst/>
            <a:cxnLst/>
            <a:rect l="l" t="t" r="r" b="b"/>
            <a:pathLst>
              <a:path w="38100" h="1085850">
                <a:moveTo>
                  <a:pt x="38100" y="0"/>
                </a:moveTo>
                <a:lnTo>
                  <a:pt x="38100" y="0"/>
                </a:lnTo>
                <a:lnTo>
                  <a:pt x="38100" y="1085850"/>
                </a:ln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AD46FF"/>
          </a:solidFill>
          <a:ln/>
        </p:spPr>
      </p:sp>
      <p:sp>
        <p:nvSpPr>
          <p:cNvPr id="27" name="Shape 25"/>
          <p:cNvSpPr/>
          <p:nvPr/>
        </p:nvSpPr>
        <p:spPr>
          <a:xfrm>
            <a:off x="6505575" y="3276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AD46FF"/>
          </a:solidFill>
          <a:ln/>
        </p:spPr>
      </p:sp>
      <p:sp>
        <p:nvSpPr>
          <p:cNvPr id="28" name="Text 26"/>
          <p:cNvSpPr/>
          <p:nvPr/>
        </p:nvSpPr>
        <p:spPr>
          <a:xfrm>
            <a:off x="6877050" y="3257550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Weak Actions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477000" y="3638550"/>
            <a:ext cx="5181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เลือกมาตรการที่อ่อนแอ เช่น แค่อบรมหรือเขียนนโยบายใหม่ ไม่เปลี่ยนระบบจริง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29350" y="4305300"/>
            <a:ext cx="5581650" cy="1085850"/>
          </a:xfrm>
          <a:custGeom>
            <a:avLst/>
            <a:gdLst/>
            <a:ahLst/>
            <a:cxnLst/>
            <a:rect l="l" t="t" r="r" b="b"/>
            <a:pathLst>
              <a:path w="5581650" h="1085850">
                <a:moveTo>
                  <a:pt x="38100" y="0"/>
                </a:moveTo>
                <a:lnTo>
                  <a:pt x="5429251" y="0"/>
                </a:lnTo>
                <a:cubicBezTo>
                  <a:pt x="5513419" y="0"/>
                  <a:pt x="5581650" y="68231"/>
                  <a:pt x="5581650" y="152399"/>
                </a:cubicBezTo>
                <a:lnTo>
                  <a:pt x="5581650" y="933451"/>
                </a:lnTo>
                <a:cubicBezTo>
                  <a:pt x="5581650" y="1017619"/>
                  <a:pt x="5513419" y="1085850"/>
                  <a:pt x="5429251" y="1085850"/>
                </a:cubicBez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6229350" y="4305300"/>
            <a:ext cx="38100" cy="1085850"/>
          </a:xfrm>
          <a:custGeom>
            <a:avLst/>
            <a:gdLst/>
            <a:ahLst/>
            <a:cxnLst/>
            <a:rect l="l" t="t" r="r" b="b"/>
            <a:pathLst>
              <a:path w="38100" h="1085850">
                <a:moveTo>
                  <a:pt x="38100" y="0"/>
                </a:moveTo>
                <a:lnTo>
                  <a:pt x="38100" y="0"/>
                </a:lnTo>
                <a:lnTo>
                  <a:pt x="38100" y="1085850"/>
                </a:ln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2" name="Shape 30"/>
          <p:cNvSpPr/>
          <p:nvPr/>
        </p:nvSpPr>
        <p:spPr>
          <a:xfrm>
            <a:off x="6519863" y="45529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3" name="Text 31"/>
          <p:cNvSpPr/>
          <p:nvPr/>
        </p:nvSpPr>
        <p:spPr>
          <a:xfrm>
            <a:off x="6877050" y="4533900"/>
            <a:ext cx="1533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Incomplete Data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477000" y="4914900"/>
            <a:ext cx="51816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ใช้ข้อมูลไม่ครบถ้วน อาจนำไปสู่ข้อสรุปที่ผิดพลาดและมาตรการที่ไม่ตรงจุด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1000" y="6019800"/>
            <a:ext cx="11430000" cy="457200"/>
          </a:xfrm>
          <a:custGeom>
            <a:avLst/>
            <a:gdLst/>
            <a:ahLst/>
            <a:cxnLst/>
            <a:rect l="l" t="t" r="r" b="b"/>
            <a:pathLst>
              <a:path w="11430000" h="457200">
                <a:moveTo>
                  <a:pt x="114300" y="0"/>
                </a:moveTo>
                <a:lnTo>
                  <a:pt x="11315700" y="0"/>
                </a:lnTo>
                <a:cubicBezTo>
                  <a:pt x="11378784" y="0"/>
                  <a:pt x="11430000" y="51216"/>
                  <a:pt x="11430000" y="114300"/>
                </a:cubicBezTo>
                <a:lnTo>
                  <a:pt x="11430000" y="342900"/>
                </a:lnTo>
                <a:cubicBezTo>
                  <a:pt x="11430000" y="405984"/>
                  <a:pt x="11378784" y="457200"/>
                  <a:pt x="113157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571500" y="6134100"/>
            <a:ext cx="11125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ที่มา: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สรุปจาก AHRQ PSNet และ ISMP - การศึกษาพบว่า 15% ของ RCA ใช้วิธีไม่เหมาะสม และ 65% ทำไม่สมบูรณ์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 OBJECTIVES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วัตถุประสงค์การเรียนรู้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ภายใน 2 ชั่วโมง ผู้เรียนจะสามารถ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905000"/>
            <a:ext cx="5600700" cy="2171700"/>
          </a:xfrm>
          <a:custGeom>
            <a:avLst/>
            <a:gdLst/>
            <a:ahLst/>
            <a:cxnLst/>
            <a:rect l="l" t="t" r="r" b="b"/>
            <a:pathLst>
              <a:path w="5600700" h="2171700">
                <a:moveTo>
                  <a:pt x="152410" y="0"/>
                </a:moveTo>
                <a:lnTo>
                  <a:pt x="5448290" y="0"/>
                </a:lnTo>
                <a:cubicBezTo>
                  <a:pt x="5532464" y="0"/>
                  <a:pt x="5600700" y="68236"/>
                  <a:pt x="5600700" y="152410"/>
                </a:cubicBezTo>
                <a:lnTo>
                  <a:pt x="5600700" y="2019290"/>
                </a:lnTo>
                <a:cubicBezTo>
                  <a:pt x="5600700" y="2103464"/>
                  <a:pt x="5532464" y="2171700"/>
                  <a:pt x="5448290" y="2171700"/>
                </a:cubicBezTo>
                <a:lnTo>
                  <a:pt x="152410" y="2171700"/>
                </a:lnTo>
                <a:cubicBezTo>
                  <a:pt x="68236" y="2171700"/>
                  <a:pt x="0" y="2103464"/>
                  <a:pt x="0" y="201929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76200" dist="19050" dir="5400000">
              <a:srgbClr val="000000">
                <a:alpha val="3922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85800" y="250269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Text 5"/>
          <p:cNvSpPr/>
          <p:nvPr/>
        </p:nvSpPr>
        <p:spPr>
          <a:xfrm>
            <a:off x="934402" y="2636044"/>
            <a:ext cx="2571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85900" y="2502694"/>
            <a:ext cx="4305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แยก Symptom กับ Root Cause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485900" y="2921675"/>
            <a:ext cx="42767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เข้าใจความแตกต่างระหว่างอาการที่เห็นชัดเจนกับสาเหตุเชิงลึกที่ทำให้ปัญหากลับมาเกิดซ้ำ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210300" y="1905000"/>
            <a:ext cx="5600700" cy="2171700"/>
          </a:xfrm>
          <a:custGeom>
            <a:avLst/>
            <a:gdLst/>
            <a:ahLst/>
            <a:cxnLst/>
            <a:rect l="l" t="t" r="r" b="b"/>
            <a:pathLst>
              <a:path w="5600700" h="2171700">
                <a:moveTo>
                  <a:pt x="152410" y="0"/>
                </a:moveTo>
                <a:lnTo>
                  <a:pt x="5448290" y="0"/>
                </a:lnTo>
                <a:cubicBezTo>
                  <a:pt x="5532464" y="0"/>
                  <a:pt x="5600700" y="68236"/>
                  <a:pt x="5600700" y="152410"/>
                </a:cubicBezTo>
                <a:lnTo>
                  <a:pt x="5600700" y="2019290"/>
                </a:lnTo>
                <a:cubicBezTo>
                  <a:pt x="5600700" y="2103464"/>
                  <a:pt x="5532464" y="2171700"/>
                  <a:pt x="5448290" y="2171700"/>
                </a:cubicBezTo>
                <a:lnTo>
                  <a:pt x="152410" y="2171700"/>
                </a:lnTo>
                <a:cubicBezTo>
                  <a:pt x="68236" y="2171700"/>
                  <a:pt x="0" y="2103464"/>
                  <a:pt x="0" y="201929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76200" dist="19050" dir="5400000">
              <a:srgbClr val="000000">
                <a:alpha val="3922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6515100" y="250269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2" name="Text 10"/>
          <p:cNvSpPr/>
          <p:nvPr/>
        </p:nvSpPr>
        <p:spPr>
          <a:xfrm>
            <a:off x="6739533" y="2636044"/>
            <a:ext cx="30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315200" y="2502694"/>
            <a:ext cx="4305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เข้าใจระดับของสาเหตุ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315200" y="2921675"/>
            <a:ext cx="42767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แยกแยะระหว่าง Immediate, Underlying และ Root Causes ในบริบทสุขภาพ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1000" y="4305300"/>
            <a:ext cx="5600700" cy="2171700"/>
          </a:xfrm>
          <a:custGeom>
            <a:avLst/>
            <a:gdLst/>
            <a:ahLst/>
            <a:cxnLst/>
            <a:rect l="l" t="t" r="r" b="b"/>
            <a:pathLst>
              <a:path w="5600700" h="2171700">
                <a:moveTo>
                  <a:pt x="152410" y="0"/>
                </a:moveTo>
                <a:lnTo>
                  <a:pt x="5448290" y="0"/>
                </a:lnTo>
                <a:cubicBezTo>
                  <a:pt x="5532464" y="0"/>
                  <a:pt x="5600700" y="68236"/>
                  <a:pt x="5600700" y="152410"/>
                </a:cubicBezTo>
                <a:lnTo>
                  <a:pt x="5600700" y="2019290"/>
                </a:lnTo>
                <a:cubicBezTo>
                  <a:pt x="5600700" y="2103464"/>
                  <a:pt x="5532464" y="2171700"/>
                  <a:pt x="5448290" y="2171700"/>
                </a:cubicBezTo>
                <a:lnTo>
                  <a:pt x="152410" y="2171700"/>
                </a:lnTo>
                <a:cubicBezTo>
                  <a:pt x="68236" y="2171700"/>
                  <a:pt x="0" y="2103464"/>
                  <a:pt x="0" y="201929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76200" dist="19050" dir="5400000">
              <a:srgbClr val="000000">
                <a:alpha val="3922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685800" y="490299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7" name="Text 15"/>
          <p:cNvSpPr/>
          <p:nvPr/>
        </p:nvSpPr>
        <p:spPr>
          <a:xfrm>
            <a:off x="906542" y="5036344"/>
            <a:ext cx="314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485900" y="4902994"/>
            <a:ext cx="4305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อธิบาย Systems Thinking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485900" y="5321975"/>
            <a:ext cx="42767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มองระบบสุขภาพเป็นระบบซับซ้อนที่มีปฏิสัมพันธ์หลายมิติและ feedback loops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10300" y="4305300"/>
            <a:ext cx="5600700" cy="2171700"/>
          </a:xfrm>
          <a:custGeom>
            <a:avLst/>
            <a:gdLst/>
            <a:ahLst/>
            <a:cxnLst/>
            <a:rect l="l" t="t" r="r" b="b"/>
            <a:pathLst>
              <a:path w="5600700" h="2171700">
                <a:moveTo>
                  <a:pt x="152410" y="0"/>
                </a:moveTo>
                <a:lnTo>
                  <a:pt x="5448290" y="0"/>
                </a:lnTo>
                <a:cubicBezTo>
                  <a:pt x="5532464" y="0"/>
                  <a:pt x="5600700" y="68236"/>
                  <a:pt x="5600700" y="152410"/>
                </a:cubicBezTo>
                <a:lnTo>
                  <a:pt x="5600700" y="2019290"/>
                </a:lnTo>
                <a:cubicBezTo>
                  <a:pt x="5600700" y="2103464"/>
                  <a:pt x="5532464" y="2171700"/>
                  <a:pt x="5448290" y="2171700"/>
                </a:cubicBezTo>
                <a:lnTo>
                  <a:pt x="152410" y="2171700"/>
                </a:lnTo>
                <a:cubicBezTo>
                  <a:pt x="68236" y="2171700"/>
                  <a:pt x="0" y="2103464"/>
                  <a:pt x="0" y="2019290"/>
                </a:cubicBezTo>
                <a:lnTo>
                  <a:pt x="0" y="152410"/>
                </a:lnTo>
                <a:cubicBezTo>
                  <a:pt x="0" y="68293"/>
                  <a:pt x="68293" y="0"/>
                  <a:pt x="1524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76200" dist="19050" dir="5400000">
              <a:srgbClr val="000000">
                <a:alpha val="3922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6515100" y="490299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2" name="Text 20"/>
          <p:cNvSpPr/>
          <p:nvPr/>
        </p:nvSpPr>
        <p:spPr>
          <a:xfrm>
            <a:off x="6736080" y="5036344"/>
            <a:ext cx="314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315200" y="4902994"/>
            <a:ext cx="4305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เชื่อม RCA กับการแก้ปัญหา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315200" y="5321975"/>
            <a:ext cx="42767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พัฒนาแนวทางแก้ปัญหาเชิงระบบที่ยั่งยืนจากผลการวิเคราะห์ RCA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303" y="365303"/>
            <a:ext cx="11534454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spc="58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EXAMPLE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5303" y="657546"/>
            <a:ext cx="11680575" cy="43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52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ตัวอย่างเชิงระบบ: โรคอ้วนเด็ก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5303" y="1205501"/>
            <a:ext cx="11552719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 หลายระดับในปัญหาซับซ้อน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5303" y="1680396"/>
            <a:ext cx="3671299" cy="2511461"/>
          </a:xfrm>
          <a:custGeom>
            <a:avLst/>
            <a:gdLst/>
            <a:ahLst/>
            <a:cxnLst/>
            <a:rect l="l" t="t" r="r" b="b"/>
            <a:pathLst>
              <a:path w="3671299" h="2511461">
                <a:moveTo>
                  <a:pt x="146117" y="0"/>
                </a:moveTo>
                <a:lnTo>
                  <a:pt x="3525182" y="0"/>
                </a:lnTo>
                <a:cubicBezTo>
                  <a:pt x="3605826" y="0"/>
                  <a:pt x="3671299" y="65473"/>
                  <a:pt x="3671299" y="146117"/>
                </a:cubicBezTo>
                <a:lnTo>
                  <a:pt x="3671299" y="2365344"/>
                </a:lnTo>
                <a:cubicBezTo>
                  <a:pt x="3671299" y="2445988"/>
                  <a:pt x="3605826" y="2511461"/>
                  <a:pt x="3525182" y="2511461"/>
                </a:cubicBezTo>
                <a:lnTo>
                  <a:pt x="146117" y="2511461"/>
                </a:lnTo>
                <a:cubicBezTo>
                  <a:pt x="65473" y="2511461"/>
                  <a:pt x="0" y="2445988"/>
                  <a:pt x="0" y="2365344"/>
                </a:cubicBezTo>
                <a:lnTo>
                  <a:pt x="0" y="146117"/>
                </a:lnTo>
                <a:cubicBezTo>
                  <a:pt x="0" y="65473"/>
                  <a:pt x="65473" y="0"/>
                  <a:pt x="14611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9591" dist="18265" dir="5400000">
              <a:srgbClr val="000000">
                <a:alpha val="5098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584485" y="1899578"/>
            <a:ext cx="438364" cy="438364"/>
          </a:xfrm>
          <a:custGeom>
            <a:avLst/>
            <a:gdLst/>
            <a:ahLst/>
            <a:cxnLst/>
            <a:rect l="l" t="t" r="r" b="b"/>
            <a:pathLst>
              <a:path w="438364" h="438364">
                <a:moveTo>
                  <a:pt x="109591" y="0"/>
                </a:moveTo>
                <a:lnTo>
                  <a:pt x="328773" y="0"/>
                </a:lnTo>
                <a:cubicBezTo>
                  <a:pt x="389258" y="0"/>
                  <a:pt x="438364" y="49106"/>
                  <a:pt x="438364" y="109591"/>
                </a:cubicBezTo>
                <a:lnTo>
                  <a:pt x="438364" y="328773"/>
                </a:lnTo>
                <a:cubicBezTo>
                  <a:pt x="438364" y="389258"/>
                  <a:pt x="389258" y="438364"/>
                  <a:pt x="328773" y="438364"/>
                </a:cubicBezTo>
                <a:lnTo>
                  <a:pt x="109591" y="438364"/>
                </a:lnTo>
                <a:cubicBezTo>
                  <a:pt x="49106" y="438364"/>
                  <a:pt x="0" y="389258"/>
                  <a:pt x="0" y="328773"/>
                </a:cubicBezTo>
                <a:lnTo>
                  <a:pt x="0" y="109591"/>
                </a:lnTo>
                <a:cubicBezTo>
                  <a:pt x="0" y="49106"/>
                  <a:pt x="49106" y="0"/>
                  <a:pt x="109591" y="0"/>
                </a:cubicBezTo>
                <a:close/>
              </a:path>
            </a:pathLst>
          </a:custGeom>
          <a:solidFill>
            <a:srgbClr val="86868B">
              <a:alpha val="1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767708" y="1990903"/>
            <a:ext cx="164387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32440" y="1990903"/>
            <a:ext cx="922391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พฤติกรรม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4485" y="2484063"/>
            <a:ext cx="3305996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ระดับบุคคล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98184" y="2904162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1" name="Text 9"/>
          <p:cNvSpPr/>
          <p:nvPr/>
        </p:nvSpPr>
        <p:spPr>
          <a:xfrm>
            <a:off x="794535" y="2849366"/>
            <a:ext cx="1570804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การกินอาหารไม่เหมาะสม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98184" y="3196404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3" name="Text 11"/>
          <p:cNvSpPr/>
          <p:nvPr/>
        </p:nvSpPr>
        <p:spPr>
          <a:xfrm>
            <a:off x="794535" y="3141609"/>
            <a:ext cx="1369888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ขาดการออกกำลังกาย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8184" y="3488647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5" name="Text 13"/>
          <p:cNvSpPr/>
          <p:nvPr/>
        </p:nvSpPr>
        <p:spPr>
          <a:xfrm>
            <a:off x="794535" y="3433852"/>
            <a:ext cx="1004584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นอนไม่เพียงพอ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98184" y="3780890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7" name="Text 15"/>
          <p:cNvSpPr/>
          <p:nvPr/>
        </p:nvSpPr>
        <p:spPr>
          <a:xfrm>
            <a:off x="794535" y="3726094"/>
            <a:ext cx="117810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ใช้เวลาหน้าจอมาก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259095" y="1680396"/>
            <a:ext cx="3671299" cy="2511461"/>
          </a:xfrm>
          <a:custGeom>
            <a:avLst/>
            <a:gdLst/>
            <a:ahLst/>
            <a:cxnLst/>
            <a:rect l="l" t="t" r="r" b="b"/>
            <a:pathLst>
              <a:path w="3671299" h="2511461">
                <a:moveTo>
                  <a:pt x="146117" y="0"/>
                </a:moveTo>
                <a:lnTo>
                  <a:pt x="3525182" y="0"/>
                </a:lnTo>
                <a:cubicBezTo>
                  <a:pt x="3605826" y="0"/>
                  <a:pt x="3671299" y="65473"/>
                  <a:pt x="3671299" y="146117"/>
                </a:cubicBezTo>
                <a:lnTo>
                  <a:pt x="3671299" y="2365344"/>
                </a:lnTo>
                <a:cubicBezTo>
                  <a:pt x="3671299" y="2445988"/>
                  <a:pt x="3605826" y="2511461"/>
                  <a:pt x="3525182" y="2511461"/>
                </a:cubicBezTo>
                <a:lnTo>
                  <a:pt x="146117" y="2511461"/>
                </a:lnTo>
                <a:cubicBezTo>
                  <a:pt x="65473" y="2511461"/>
                  <a:pt x="0" y="2445988"/>
                  <a:pt x="0" y="2365344"/>
                </a:cubicBezTo>
                <a:lnTo>
                  <a:pt x="0" y="146117"/>
                </a:lnTo>
                <a:cubicBezTo>
                  <a:pt x="0" y="65473"/>
                  <a:pt x="65473" y="0"/>
                  <a:pt x="14611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9591" dist="18265" dir="5400000">
              <a:srgbClr val="000000">
                <a:alpha val="5098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4478277" y="1899578"/>
            <a:ext cx="438364" cy="438364"/>
          </a:xfrm>
          <a:custGeom>
            <a:avLst/>
            <a:gdLst/>
            <a:ahLst/>
            <a:cxnLst/>
            <a:rect l="l" t="t" r="r" b="b"/>
            <a:pathLst>
              <a:path w="438364" h="438364">
                <a:moveTo>
                  <a:pt x="109591" y="0"/>
                </a:moveTo>
                <a:lnTo>
                  <a:pt x="328773" y="0"/>
                </a:lnTo>
                <a:cubicBezTo>
                  <a:pt x="389258" y="0"/>
                  <a:pt x="438364" y="49106"/>
                  <a:pt x="438364" y="109591"/>
                </a:cubicBezTo>
                <a:lnTo>
                  <a:pt x="438364" y="328773"/>
                </a:lnTo>
                <a:cubicBezTo>
                  <a:pt x="438364" y="389258"/>
                  <a:pt x="389258" y="438364"/>
                  <a:pt x="328773" y="438364"/>
                </a:cubicBezTo>
                <a:lnTo>
                  <a:pt x="109591" y="438364"/>
                </a:lnTo>
                <a:cubicBezTo>
                  <a:pt x="49106" y="438364"/>
                  <a:pt x="0" y="389258"/>
                  <a:pt x="0" y="328773"/>
                </a:cubicBezTo>
                <a:lnTo>
                  <a:pt x="0" y="109591"/>
                </a:lnTo>
                <a:cubicBezTo>
                  <a:pt x="0" y="49106"/>
                  <a:pt x="49106" y="0"/>
                  <a:pt x="109591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4646088" y="1990903"/>
            <a:ext cx="191784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026232" y="1990903"/>
            <a:ext cx="1269429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สภาพแวดล้อม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78277" y="2484063"/>
            <a:ext cx="3305996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ระดับชุมชน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491976" y="2904162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4" name="Text 22"/>
          <p:cNvSpPr/>
          <p:nvPr/>
        </p:nvSpPr>
        <p:spPr>
          <a:xfrm>
            <a:off x="4688326" y="2849366"/>
            <a:ext cx="1616467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โรงเรียนไม่ส่งเสริมสุขภาพ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491976" y="3196404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6" name="Text 24"/>
          <p:cNvSpPr/>
          <p:nvPr/>
        </p:nvSpPr>
        <p:spPr>
          <a:xfrm>
            <a:off x="4688326" y="3141609"/>
            <a:ext cx="1808252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ชุมชนขาดพื้นที่ออกกำลังกาย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491976" y="3488647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8" name="Text 26"/>
          <p:cNvSpPr/>
          <p:nvPr/>
        </p:nvSpPr>
        <p:spPr>
          <a:xfrm>
            <a:off x="4688326" y="3433852"/>
            <a:ext cx="1406418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บ้านไม่มีอาหารสุขภาพ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491976" y="3780890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0" name="Text 28"/>
          <p:cNvSpPr/>
          <p:nvPr/>
        </p:nvSpPr>
        <p:spPr>
          <a:xfrm>
            <a:off x="4688326" y="3726094"/>
            <a:ext cx="949789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ร้านค้ารอบบ้าน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160193" y="1687702"/>
            <a:ext cx="3658513" cy="2498675"/>
          </a:xfrm>
          <a:custGeom>
            <a:avLst/>
            <a:gdLst/>
            <a:ahLst/>
            <a:cxnLst/>
            <a:rect l="l" t="t" r="r" b="b"/>
            <a:pathLst>
              <a:path w="3658513" h="2498675">
                <a:moveTo>
                  <a:pt x="146123" y="0"/>
                </a:moveTo>
                <a:lnTo>
                  <a:pt x="3512391" y="0"/>
                </a:lnTo>
                <a:cubicBezTo>
                  <a:pt x="3593092" y="0"/>
                  <a:pt x="3658513" y="65421"/>
                  <a:pt x="3658513" y="146123"/>
                </a:cubicBezTo>
                <a:lnTo>
                  <a:pt x="3658513" y="2352553"/>
                </a:lnTo>
                <a:cubicBezTo>
                  <a:pt x="3658513" y="2433254"/>
                  <a:pt x="3593092" y="2498675"/>
                  <a:pt x="3512391" y="2498675"/>
                </a:cubicBezTo>
                <a:lnTo>
                  <a:pt x="146123" y="2498675"/>
                </a:lnTo>
                <a:cubicBezTo>
                  <a:pt x="65421" y="2498675"/>
                  <a:pt x="0" y="2433254"/>
                  <a:pt x="0" y="2352553"/>
                </a:cubicBezTo>
                <a:lnTo>
                  <a:pt x="0" y="146123"/>
                </a:lnTo>
                <a:cubicBezTo>
                  <a:pt x="0" y="65475"/>
                  <a:pt x="65475" y="0"/>
                  <a:pt x="146123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0071E3"/>
            </a:solidFill>
            <a:prstDash val="solid"/>
          </a:ln>
          <a:effectLst>
            <a:outerShdw sx="100000" sy="100000" kx="0" ky="0" algn="bl" rotWithShape="0" blurRad="109591" dist="18265" dir="5400000">
              <a:srgbClr val="000000">
                <a:alpha val="5098"/>
              </a:srgbClr>
            </a:outerShdw>
          </a:effectLst>
        </p:spPr>
      </p:sp>
      <p:sp>
        <p:nvSpPr>
          <p:cNvPr id="32" name="Shape 30"/>
          <p:cNvSpPr/>
          <p:nvPr/>
        </p:nvSpPr>
        <p:spPr>
          <a:xfrm>
            <a:off x="8386681" y="1914195"/>
            <a:ext cx="438364" cy="438364"/>
          </a:xfrm>
          <a:custGeom>
            <a:avLst/>
            <a:gdLst/>
            <a:ahLst/>
            <a:cxnLst/>
            <a:rect l="l" t="t" r="r" b="b"/>
            <a:pathLst>
              <a:path w="438364" h="438364">
                <a:moveTo>
                  <a:pt x="109591" y="0"/>
                </a:moveTo>
                <a:lnTo>
                  <a:pt x="328773" y="0"/>
                </a:lnTo>
                <a:cubicBezTo>
                  <a:pt x="389258" y="0"/>
                  <a:pt x="438364" y="49106"/>
                  <a:pt x="438364" y="109591"/>
                </a:cubicBezTo>
                <a:lnTo>
                  <a:pt x="438364" y="328773"/>
                </a:lnTo>
                <a:cubicBezTo>
                  <a:pt x="438364" y="389258"/>
                  <a:pt x="389258" y="438364"/>
                  <a:pt x="328773" y="438364"/>
                </a:cubicBezTo>
                <a:lnTo>
                  <a:pt x="109591" y="438364"/>
                </a:lnTo>
                <a:cubicBezTo>
                  <a:pt x="49106" y="438364"/>
                  <a:pt x="0" y="389258"/>
                  <a:pt x="0" y="328773"/>
                </a:cubicBezTo>
                <a:lnTo>
                  <a:pt x="0" y="109591"/>
                </a:lnTo>
                <a:cubicBezTo>
                  <a:pt x="0" y="49106"/>
                  <a:pt x="49106" y="0"/>
                  <a:pt x="109591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3" name="Text 31"/>
          <p:cNvSpPr/>
          <p:nvPr/>
        </p:nvSpPr>
        <p:spPr>
          <a:xfrm>
            <a:off x="8552094" y="2005521"/>
            <a:ext cx="200917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934636" y="2005521"/>
            <a:ext cx="767137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นโยบาย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86681" y="2498680"/>
            <a:ext cx="3278598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ระดับสังคม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400379" y="2918779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7" name="Text 35"/>
          <p:cNvSpPr/>
          <p:nvPr/>
        </p:nvSpPr>
        <p:spPr>
          <a:xfrm>
            <a:off x="8596730" y="2863984"/>
            <a:ext cx="1342490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การตลาดอาหาร junk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400379" y="3211022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9" name="Text 37"/>
          <p:cNvSpPr/>
          <p:nvPr/>
        </p:nvSpPr>
        <p:spPr>
          <a:xfrm>
            <a:off x="8596730" y="3156226"/>
            <a:ext cx="1360755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ราคาอาหารสุขภาพสูง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400379" y="3503265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1" name="Text 39"/>
          <p:cNvSpPr/>
          <p:nvPr/>
        </p:nvSpPr>
        <p:spPr>
          <a:xfrm>
            <a:off x="8596730" y="3448469"/>
            <a:ext cx="1525142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นโยบายภาครัฐไม่ชัดเจน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400379" y="3795507"/>
            <a:ext cx="109591" cy="109591"/>
          </a:xfrm>
          <a:custGeom>
            <a:avLst/>
            <a:gdLst/>
            <a:ahLst/>
            <a:cxnLst/>
            <a:rect l="l" t="t" r="r" b="b"/>
            <a:pathLst>
              <a:path w="109591" h="109591">
                <a:moveTo>
                  <a:pt x="0" y="54796"/>
                </a:moveTo>
                <a:cubicBezTo>
                  <a:pt x="0" y="24553"/>
                  <a:pt x="24553" y="0"/>
                  <a:pt x="54796" y="0"/>
                </a:cubicBezTo>
                <a:cubicBezTo>
                  <a:pt x="85038" y="0"/>
                  <a:pt x="109591" y="24553"/>
                  <a:pt x="109591" y="54796"/>
                </a:cubicBezTo>
                <a:cubicBezTo>
                  <a:pt x="109591" y="85038"/>
                  <a:pt x="85038" y="109591"/>
                  <a:pt x="54796" y="109591"/>
                </a:cubicBezTo>
                <a:cubicBezTo>
                  <a:pt x="24553" y="109591"/>
                  <a:pt x="0" y="85038"/>
                  <a:pt x="0" y="5479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3" name="Text 41"/>
          <p:cNvSpPr/>
          <p:nvPr/>
        </p:nvSpPr>
        <p:spPr>
          <a:xfrm>
            <a:off x="8596730" y="3740712"/>
            <a:ext cx="1452081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ขาดการควบคุมโฆษณา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65303" y="4412867"/>
            <a:ext cx="11461393" cy="1863047"/>
          </a:xfrm>
          <a:custGeom>
            <a:avLst/>
            <a:gdLst/>
            <a:ahLst/>
            <a:cxnLst/>
            <a:rect l="l" t="t" r="r" b="b"/>
            <a:pathLst>
              <a:path w="11461393" h="1863047">
                <a:moveTo>
                  <a:pt x="146119" y="0"/>
                </a:moveTo>
                <a:lnTo>
                  <a:pt x="11315274" y="0"/>
                </a:lnTo>
                <a:cubicBezTo>
                  <a:pt x="11395974" y="0"/>
                  <a:pt x="11461393" y="65420"/>
                  <a:pt x="11461393" y="146119"/>
                </a:cubicBezTo>
                <a:lnTo>
                  <a:pt x="11461393" y="1716928"/>
                </a:lnTo>
                <a:cubicBezTo>
                  <a:pt x="11461393" y="1797628"/>
                  <a:pt x="11395974" y="1863047"/>
                  <a:pt x="11315274" y="1863047"/>
                </a:cubicBezTo>
                <a:lnTo>
                  <a:pt x="146119" y="1863047"/>
                </a:lnTo>
                <a:cubicBezTo>
                  <a:pt x="65420" y="1863047"/>
                  <a:pt x="0" y="1797628"/>
                  <a:pt x="0" y="1716928"/>
                </a:cubicBezTo>
                <a:lnTo>
                  <a:pt x="0" y="146119"/>
                </a:lnTo>
                <a:cubicBezTo>
                  <a:pt x="0" y="65420"/>
                  <a:pt x="65420" y="0"/>
                  <a:pt x="14611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9591" dist="18265" dir="5400000">
              <a:srgbClr val="000000">
                <a:alpha val="5098"/>
              </a:srgbClr>
            </a:outerShdw>
          </a:effectLst>
        </p:spPr>
      </p:sp>
      <p:sp>
        <p:nvSpPr>
          <p:cNvPr id="45" name="Shape 43"/>
          <p:cNvSpPr/>
          <p:nvPr/>
        </p:nvSpPr>
        <p:spPr>
          <a:xfrm>
            <a:off x="607317" y="4668579"/>
            <a:ext cx="182652" cy="182652"/>
          </a:xfrm>
          <a:custGeom>
            <a:avLst/>
            <a:gdLst/>
            <a:ahLst/>
            <a:cxnLst/>
            <a:rect l="l" t="t" r="r" b="b"/>
            <a:pathLst>
              <a:path w="182652" h="182652">
                <a:moveTo>
                  <a:pt x="0" y="28539"/>
                </a:moveTo>
                <a:cubicBezTo>
                  <a:pt x="0" y="19086"/>
                  <a:pt x="7670" y="11416"/>
                  <a:pt x="17124" y="11416"/>
                </a:cubicBezTo>
                <a:lnTo>
                  <a:pt x="51371" y="11416"/>
                </a:lnTo>
                <a:cubicBezTo>
                  <a:pt x="60824" y="11416"/>
                  <a:pt x="68494" y="19086"/>
                  <a:pt x="68494" y="28539"/>
                </a:cubicBezTo>
                <a:lnTo>
                  <a:pt x="68494" y="34247"/>
                </a:lnTo>
                <a:lnTo>
                  <a:pt x="114157" y="34247"/>
                </a:lnTo>
                <a:lnTo>
                  <a:pt x="114157" y="28539"/>
                </a:lnTo>
                <a:cubicBezTo>
                  <a:pt x="114157" y="19086"/>
                  <a:pt x="121827" y="11416"/>
                  <a:pt x="131281" y="11416"/>
                </a:cubicBezTo>
                <a:lnTo>
                  <a:pt x="165528" y="11416"/>
                </a:lnTo>
                <a:cubicBezTo>
                  <a:pt x="174982" y="11416"/>
                  <a:pt x="182652" y="19086"/>
                  <a:pt x="182652" y="28539"/>
                </a:cubicBezTo>
                <a:lnTo>
                  <a:pt x="182652" y="62787"/>
                </a:lnTo>
                <a:cubicBezTo>
                  <a:pt x="182652" y="72240"/>
                  <a:pt x="174982" y="79910"/>
                  <a:pt x="165528" y="79910"/>
                </a:cubicBezTo>
                <a:lnTo>
                  <a:pt x="131281" y="79910"/>
                </a:lnTo>
                <a:cubicBezTo>
                  <a:pt x="121827" y="79910"/>
                  <a:pt x="114157" y="72240"/>
                  <a:pt x="114157" y="62787"/>
                </a:cubicBezTo>
                <a:lnTo>
                  <a:pt x="114157" y="57079"/>
                </a:lnTo>
                <a:lnTo>
                  <a:pt x="68494" y="57079"/>
                </a:lnTo>
                <a:lnTo>
                  <a:pt x="68494" y="62787"/>
                </a:lnTo>
                <a:cubicBezTo>
                  <a:pt x="68494" y="65391"/>
                  <a:pt x="67888" y="67888"/>
                  <a:pt x="66853" y="70100"/>
                </a:cubicBezTo>
                <a:lnTo>
                  <a:pt x="91326" y="102742"/>
                </a:lnTo>
                <a:lnTo>
                  <a:pt x="119865" y="102742"/>
                </a:lnTo>
                <a:cubicBezTo>
                  <a:pt x="129319" y="102742"/>
                  <a:pt x="136989" y="110412"/>
                  <a:pt x="136989" y="119865"/>
                </a:cubicBezTo>
                <a:lnTo>
                  <a:pt x="136989" y="154112"/>
                </a:lnTo>
                <a:cubicBezTo>
                  <a:pt x="136989" y="163566"/>
                  <a:pt x="129319" y="171236"/>
                  <a:pt x="119865" y="171236"/>
                </a:cubicBezTo>
                <a:lnTo>
                  <a:pt x="85618" y="171236"/>
                </a:lnTo>
                <a:cubicBezTo>
                  <a:pt x="76164" y="171236"/>
                  <a:pt x="68494" y="163566"/>
                  <a:pt x="68494" y="154112"/>
                </a:cubicBezTo>
                <a:lnTo>
                  <a:pt x="68494" y="119865"/>
                </a:lnTo>
                <a:cubicBezTo>
                  <a:pt x="68494" y="117261"/>
                  <a:pt x="69101" y="114764"/>
                  <a:pt x="70135" y="112552"/>
                </a:cubicBezTo>
                <a:lnTo>
                  <a:pt x="45663" y="79910"/>
                </a:lnTo>
                <a:lnTo>
                  <a:pt x="17124" y="79910"/>
                </a:lnTo>
                <a:cubicBezTo>
                  <a:pt x="7670" y="79910"/>
                  <a:pt x="0" y="72240"/>
                  <a:pt x="0" y="62787"/>
                </a:cubicBezTo>
                <a:lnTo>
                  <a:pt x="0" y="28539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6" name="Text 44"/>
          <p:cNvSpPr/>
          <p:nvPr/>
        </p:nvSpPr>
        <p:spPr>
          <a:xfrm>
            <a:off x="922391" y="4632049"/>
            <a:ext cx="2155290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Feedback Loops ในระบบ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84485" y="5033882"/>
            <a:ext cx="5406490" cy="1022849"/>
          </a:xfrm>
          <a:custGeom>
            <a:avLst/>
            <a:gdLst/>
            <a:ahLst/>
            <a:cxnLst/>
            <a:rect l="l" t="t" r="r" b="b"/>
            <a:pathLst>
              <a:path w="5406490" h="1022849">
                <a:moveTo>
                  <a:pt x="109588" y="0"/>
                </a:moveTo>
                <a:lnTo>
                  <a:pt x="5296902" y="0"/>
                </a:lnTo>
                <a:cubicBezTo>
                  <a:pt x="5357426" y="0"/>
                  <a:pt x="5406490" y="49064"/>
                  <a:pt x="5406490" y="109588"/>
                </a:cubicBezTo>
                <a:lnTo>
                  <a:pt x="5406490" y="913261"/>
                </a:lnTo>
                <a:cubicBezTo>
                  <a:pt x="5406490" y="973785"/>
                  <a:pt x="5357426" y="1022849"/>
                  <a:pt x="5296902" y="1022849"/>
                </a:cubicBezTo>
                <a:lnTo>
                  <a:pt x="109588" y="1022849"/>
                </a:lnTo>
                <a:cubicBezTo>
                  <a:pt x="49105" y="1022849"/>
                  <a:pt x="0" y="973745"/>
                  <a:pt x="0" y="913261"/>
                </a:cubicBezTo>
                <a:lnTo>
                  <a:pt x="0" y="109588"/>
                </a:lnTo>
                <a:cubicBezTo>
                  <a:pt x="0" y="49064"/>
                  <a:pt x="49064" y="0"/>
                  <a:pt x="109588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730607" y="5187308"/>
            <a:ext cx="1253333" cy="1972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Reinforcing Loop: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30607" y="5472246"/>
            <a:ext cx="5187308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โรคอ้วน → ถูกกลั่นแกล้ง → เครียด → กินมากขึ้น → โรคอ้วนเพิ่ม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206048" y="5033882"/>
            <a:ext cx="5406490" cy="1022849"/>
          </a:xfrm>
          <a:custGeom>
            <a:avLst/>
            <a:gdLst/>
            <a:ahLst/>
            <a:cxnLst/>
            <a:rect l="l" t="t" r="r" b="b"/>
            <a:pathLst>
              <a:path w="5406490" h="1022849">
                <a:moveTo>
                  <a:pt x="109588" y="0"/>
                </a:moveTo>
                <a:lnTo>
                  <a:pt x="5296902" y="0"/>
                </a:lnTo>
                <a:cubicBezTo>
                  <a:pt x="5357426" y="0"/>
                  <a:pt x="5406490" y="49064"/>
                  <a:pt x="5406490" y="109588"/>
                </a:cubicBezTo>
                <a:lnTo>
                  <a:pt x="5406490" y="913261"/>
                </a:lnTo>
                <a:cubicBezTo>
                  <a:pt x="5406490" y="973785"/>
                  <a:pt x="5357426" y="1022849"/>
                  <a:pt x="5296902" y="1022849"/>
                </a:cubicBezTo>
                <a:lnTo>
                  <a:pt x="109588" y="1022849"/>
                </a:lnTo>
                <a:cubicBezTo>
                  <a:pt x="49105" y="1022849"/>
                  <a:pt x="0" y="973745"/>
                  <a:pt x="0" y="913261"/>
                </a:cubicBezTo>
                <a:lnTo>
                  <a:pt x="0" y="109588"/>
                </a:lnTo>
                <a:cubicBezTo>
                  <a:pt x="0" y="49064"/>
                  <a:pt x="49064" y="0"/>
                  <a:pt x="109588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6352169" y="5187308"/>
            <a:ext cx="1144884" cy="1972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Balancing Loop: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352169" y="5472246"/>
            <a:ext cx="5187308" cy="43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นโยบายสุขภาพ → โรงเรียนปรับเปลี่ยน → พฤติกรรมดีขึ้น → ความกดดันลด → นโยบายผ่อนคลาย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65303" y="6422035"/>
            <a:ext cx="11461393" cy="438364"/>
          </a:xfrm>
          <a:custGeom>
            <a:avLst/>
            <a:gdLst/>
            <a:ahLst/>
            <a:cxnLst/>
            <a:rect l="l" t="t" r="r" b="b"/>
            <a:pathLst>
              <a:path w="11461393" h="438364">
                <a:moveTo>
                  <a:pt x="109591" y="0"/>
                </a:moveTo>
                <a:lnTo>
                  <a:pt x="11351802" y="0"/>
                </a:lnTo>
                <a:cubicBezTo>
                  <a:pt x="11412328" y="0"/>
                  <a:pt x="11461393" y="49066"/>
                  <a:pt x="11461393" y="109591"/>
                </a:cubicBezTo>
                <a:lnTo>
                  <a:pt x="11461393" y="328773"/>
                </a:lnTo>
                <a:cubicBezTo>
                  <a:pt x="11461393" y="389298"/>
                  <a:pt x="11412328" y="438364"/>
                  <a:pt x="11351802" y="438364"/>
                </a:cubicBezTo>
                <a:lnTo>
                  <a:pt x="109591" y="438364"/>
                </a:lnTo>
                <a:cubicBezTo>
                  <a:pt x="49106" y="438364"/>
                  <a:pt x="0" y="389258"/>
                  <a:pt x="0" y="328773"/>
                </a:cubicBezTo>
                <a:lnTo>
                  <a:pt x="0" y="109591"/>
                </a:lnTo>
                <a:cubicBezTo>
                  <a:pt x="0" y="49106"/>
                  <a:pt x="49106" y="0"/>
                  <a:pt x="109591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547955" y="6531626"/>
            <a:ext cx="11169151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ที่มา:</a:t>
            </a:r>
            <a:pPr>
              <a:lnSpc>
                <a:spcPct val="130000"/>
              </a:lnSpc>
            </a:pPr>
            <a:r>
              <a:rPr lang="en-US" sz="115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Systems Thinking Framework for Childhood Obesity - Caribbean Study (2024) และ WHO Systems Thinking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STEP 5 &amp; 6: OUTPUT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Output ของ RCA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เชื่อมจากการวิเคราะห์ไปสู่การแก้ไข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752600"/>
            <a:ext cx="3657600" cy="2400300"/>
          </a:xfrm>
          <a:custGeom>
            <a:avLst/>
            <a:gdLst/>
            <a:ahLst/>
            <a:cxnLst/>
            <a:rect l="l" t="t" r="r" b="b"/>
            <a:pathLst>
              <a:path w="3657600" h="2400300">
                <a:moveTo>
                  <a:pt x="152395" y="0"/>
                </a:moveTo>
                <a:lnTo>
                  <a:pt x="3505205" y="0"/>
                </a:lnTo>
                <a:cubicBezTo>
                  <a:pt x="3589370" y="0"/>
                  <a:pt x="3657600" y="68230"/>
                  <a:pt x="3657600" y="152395"/>
                </a:cubicBezTo>
                <a:lnTo>
                  <a:pt x="3657600" y="2247905"/>
                </a:lnTo>
                <a:cubicBezTo>
                  <a:pt x="3657600" y="2332070"/>
                  <a:pt x="3589370" y="2400300"/>
                  <a:pt x="3505205" y="2400300"/>
                </a:cubicBezTo>
                <a:lnTo>
                  <a:pt x="152395" y="2400300"/>
                </a:lnTo>
                <a:cubicBezTo>
                  <a:pt x="68230" y="2400300"/>
                  <a:pt x="0" y="2332070"/>
                  <a:pt x="0" y="2247905"/>
                </a:cubicBezTo>
                <a:lnTo>
                  <a:pt x="0" y="152395"/>
                </a:lnTo>
                <a:cubicBezTo>
                  <a:pt x="0" y="68230"/>
                  <a:pt x="68230" y="0"/>
                  <a:pt x="1523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09600" y="19812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90575" y="21336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8" name="Text 6"/>
          <p:cNvSpPr/>
          <p:nvPr/>
        </p:nvSpPr>
        <p:spPr>
          <a:xfrm>
            <a:off x="1257300" y="2114550"/>
            <a:ext cx="1543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ข้อเสนอเชิงระบบ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175" y="27051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0" name="Text 8"/>
          <p:cNvSpPr/>
          <p:nvPr/>
        </p:nvSpPr>
        <p:spPr>
          <a:xfrm>
            <a:off x="876300" y="2667000"/>
            <a:ext cx="1466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มาตรการระดับนโยบาย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38175" y="30480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2" name="Text 10"/>
          <p:cNvSpPr/>
          <p:nvPr/>
        </p:nvSpPr>
        <p:spPr>
          <a:xfrm>
            <a:off x="876300" y="3009900"/>
            <a:ext cx="1504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การปรับโครงสร้างระบบ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38175" y="33909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4" name="Text 12"/>
          <p:cNvSpPr/>
          <p:nvPr/>
        </p:nvSpPr>
        <p:spPr>
          <a:xfrm>
            <a:off x="876300" y="3352800"/>
            <a:ext cx="1228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การพัฒนาบุคลากร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8175" y="37338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6" name="Text 14"/>
          <p:cNvSpPr/>
          <p:nvPr/>
        </p:nvSpPr>
        <p:spPr>
          <a:xfrm>
            <a:off x="876300" y="3695700"/>
            <a:ext cx="1514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การปรับปรุงกระบวนการ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67200" y="1752600"/>
            <a:ext cx="3657600" cy="2400300"/>
          </a:xfrm>
          <a:custGeom>
            <a:avLst/>
            <a:gdLst/>
            <a:ahLst/>
            <a:cxnLst/>
            <a:rect l="l" t="t" r="r" b="b"/>
            <a:pathLst>
              <a:path w="3657600" h="2400300">
                <a:moveTo>
                  <a:pt x="152395" y="0"/>
                </a:moveTo>
                <a:lnTo>
                  <a:pt x="3505205" y="0"/>
                </a:lnTo>
                <a:cubicBezTo>
                  <a:pt x="3589370" y="0"/>
                  <a:pt x="3657600" y="68230"/>
                  <a:pt x="3657600" y="152395"/>
                </a:cubicBezTo>
                <a:lnTo>
                  <a:pt x="3657600" y="2247905"/>
                </a:lnTo>
                <a:cubicBezTo>
                  <a:pt x="3657600" y="2332070"/>
                  <a:pt x="3589370" y="2400300"/>
                  <a:pt x="3505205" y="2400300"/>
                </a:cubicBezTo>
                <a:lnTo>
                  <a:pt x="152395" y="2400300"/>
                </a:lnTo>
                <a:cubicBezTo>
                  <a:pt x="68230" y="2400300"/>
                  <a:pt x="0" y="2332070"/>
                  <a:pt x="0" y="2247905"/>
                </a:cubicBezTo>
                <a:lnTo>
                  <a:pt x="0" y="152395"/>
                </a:lnTo>
                <a:cubicBezTo>
                  <a:pt x="0" y="68230"/>
                  <a:pt x="68230" y="0"/>
                  <a:pt x="1523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4495800" y="19812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4648200" y="2133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0" name="Text 18"/>
          <p:cNvSpPr/>
          <p:nvPr/>
        </p:nvSpPr>
        <p:spPr>
          <a:xfrm>
            <a:off x="5143500" y="2114550"/>
            <a:ext cx="1323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ตัวชี้วัดติดตาม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524375" y="27051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2" name="Text 20"/>
          <p:cNvSpPr/>
          <p:nvPr/>
        </p:nvSpPr>
        <p:spPr>
          <a:xfrm>
            <a:off x="4762500" y="2667000"/>
            <a:ext cx="1762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ตัวชี้วัดผลลัพธ์ (Outcome)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524375" y="30480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4" name="Text 22"/>
          <p:cNvSpPr/>
          <p:nvPr/>
        </p:nvSpPr>
        <p:spPr>
          <a:xfrm>
            <a:off x="4762500" y="3009900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ตัวชี้วัดกระบวนการ (Process)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524375" y="33909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6" name="Text 24"/>
          <p:cNvSpPr/>
          <p:nvPr/>
        </p:nvSpPr>
        <p:spPr>
          <a:xfrm>
            <a:off x="4762500" y="3352800"/>
            <a:ext cx="1695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เกณฑ์ความสำเร็จที่ชัดเจน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524375" y="37338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8" name="Text 26"/>
          <p:cNvSpPr/>
          <p:nvPr/>
        </p:nvSpPr>
        <p:spPr>
          <a:xfrm>
            <a:off x="4762500" y="3695700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ระยะเวลาติดตามผล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53400" y="1752600"/>
            <a:ext cx="3657600" cy="2400300"/>
          </a:xfrm>
          <a:custGeom>
            <a:avLst/>
            <a:gdLst/>
            <a:ahLst/>
            <a:cxnLst/>
            <a:rect l="l" t="t" r="r" b="b"/>
            <a:pathLst>
              <a:path w="3657600" h="2400300">
                <a:moveTo>
                  <a:pt x="152395" y="0"/>
                </a:moveTo>
                <a:lnTo>
                  <a:pt x="3505205" y="0"/>
                </a:lnTo>
                <a:cubicBezTo>
                  <a:pt x="3589370" y="0"/>
                  <a:pt x="3657600" y="68230"/>
                  <a:pt x="3657600" y="152395"/>
                </a:cubicBezTo>
                <a:lnTo>
                  <a:pt x="3657600" y="2247905"/>
                </a:lnTo>
                <a:cubicBezTo>
                  <a:pt x="3657600" y="2332070"/>
                  <a:pt x="3589370" y="2400300"/>
                  <a:pt x="3505205" y="2400300"/>
                </a:cubicBezTo>
                <a:lnTo>
                  <a:pt x="152395" y="2400300"/>
                </a:lnTo>
                <a:cubicBezTo>
                  <a:pt x="68230" y="2400300"/>
                  <a:pt x="0" y="2332070"/>
                  <a:pt x="0" y="2247905"/>
                </a:cubicBezTo>
                <a:lnTo>
                  <a:pt x="0" y="152395"/>
                </a:lnTo>
                <a:cubicBezTo>
                  <a:pt x="0" y="68230"/>
                  <a:pt x="68230" y="0"/>
                  <a:pt x="1523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8382000" y="19812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8534400" y="2133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9740" y="16207"/>
                </a:moveTo>
                <a:cubicBezTo>
                  <a:pt x="64606" y="19601"/>
                  <a:pt x="65767" y="26298"/>
                  <a:pt x="62374" y="31120"/>
                </a:cubicBezTo>
                <a:lnTo>
                  <a:pt x="37371" y="66839"/>
                </a:lnTo>
                <a:cubicBezTo>
                  <a:pt x="35540" y="69428"/>
                  <a:pt x="32683" y="71080"/>
                  <a:pt x="29513" y="71348"/>
                </a:cubicBezTo>
                <a:cubicBezTo>
                  <a:pt x="26343" y="71616"/>
                  <a:pt x="23217" y="70545"/>
                  <a:pt x="20985" y="68312"/>
                </a:cubicBezTo>
                <a:lnTo>
                  <a:pt x="3125" y="50453"/>
                </a:lnTo>
                <a:cubicBezTo>
                  <a:pt x="-1027" y="46256"/>
                  <a:pt x="-1027" y="39469"/>
                  <a:pt x="3125" y="35272"/>
                </a:cubicBezTo>
                <a:cubicBezTo>
                  <a:pt x="7278" y="31075"/>
                  <a:pt x="14109" y="31120"/>
                  <a:pt x="18306" y="35272"/>
                </a:cubicBezTo>
                <a:lnTo>
                  <a:pt x="27146" y="44113"/>
                </a:lnTo>
                <a:lnTo>
                  <a:pt x="44827" y="18842"/>
                </a:lnTo>
                <a:cubicBezTo>
                  <a:pt x="48220" y="13975"/>
                  <a:pt x="54918" y="12814"/>
                  <a:pt x="59740" y="16207"/>
                </a:cubicBezTo>
                <a:close/>
                <a:moveTo>
                  <a:pt x="59740" y="87645"/>
                </a:moveTo>
                <a:cubicBezTo>
                  <a:pt x="64606" y="91038"/>
                  <a:pt x="65767" y="97735"/>
                  <a:pt x="62374" y="102557"/>
                </a:cubicBezTo>
                <a:lnTo>
                  <a:pt x="37371" y="138276"/>
                </a:lnTo>
                <a:cubicBezTo>
                  <a:pt x="35540" y="140866"/>
                  <a:pt x="32683" y="142518"/>
                  <a:pt x="29513" y="142786"/>
                </a:cubicBezTo>
                <a:cubicBezTo>
                  <a:pt x="26343" y="143054"/>
                  <a:pt x="23217" y="141982"/>
                  <a:pt x="20985" y="139750"/>
                </a:cubicBezTo>
                <a:lnTo>
                  <a:pt x="3125" y="121890"/>
                </a:lnTo>
                <a:cubicBezTo>
                  <a:pt x="-1072" y="117693"/>
                  <a:pt x="-1072" y="110907"/>
                  <a:pt x="3125" y="106754"/>
                </a:cubicBezTo>
                <a:cubicBezTo>
                  <a:pt x="7322" y="102602"/>
                  <a:pt x="14109" y="102557"/>
                  <a:pt x="18261" y="106754"/>
                </a:cubicBezTo>
                <a:lnTo>
                  <a:pt x="27102" y="115595"/>
                </a:lnTo>
                <a:lnTo>
                  <a:pt x="44782" y="90324"/>
                </a:lnTo>
                <a:cubicBezTo>
                  <a:pt x="48176" y="85457"/>
                  <a:pt x="54873" y="84296"/>
                  <a:pt x="59695" y="87690"/>
                </a:cubicBezTo>
                <a:close/>
                <a:moveTo>
                  <a:pt x="100013" y="42863"/>
                </a:moveTo>
                <a:cubicBezTo>
                  <a:pt x="100013" y="34960"/>
                  <a:pt x="106397" y="28575"/>
                  <a:pt x="114300" y="28575"/>
                </a:cubicBezTo>
                <a:lnTo>
                  <a:pt x="214313" y="28575"/>
                </a:lnTo>
                <a:cubicBezTo>
                  <a:pt x="222215" y="28575"/>
                  <a:pt x="228600" y="34960"/>
                  <a:pt x="228600" y="42863"/>
                </a:cubicBezTo>
                <a:cubicBezTo>
                  <a:pt x="228600" y="50765"/>
                  <a:pt x="222215" y="57150"/>
                  <a:pt x="214313" y="57150"/>
                </a:cubicBezTo>
                <a:lnTo>
                  <a:pt x="114300" y="57150"/>
                </a:lnTo>
                <a:cubicBezTo>
                  <a:pt x="106397" y="57150"/>
                  <a:pt x="100013" y="50765"/>
                  <a:pt x="100013" y="42863"/>
                </a:cubicBezTo>
                <a:close/>
                <a:moveTo>
                  <a:pt x="100013" y="114300"/>
                </a:moveTo>
                <a:cubicBezTo>
                  <a:pt x="100013" y="106397"/>
                  <a:pt x="106397" y="100013"/>
                  <a:pt x="114300" y="100013"/>
                </a:cubicBezTo>
                <a:lnTo>
                  <a:pt x="214313" y="100013"/>
                </a:lnTo>
                <a:cubicBezTo>
                  <a:pt x="222215" y="100013"/>
                  <a:pt x="228600" y="106397"/>
                  <a:pt x="228600" y="114300"/>
                </a:cubicBezTo>
                <a:cubicBezTo>
                  <a:pt x="228600" y="122203"/>
                  <a:pt x="222215" y="128588"/>
                  <a:pt x="214313" y="128588"/>
                </a:cubicBezTo>
                <a:lnTo>
                  <a:pt x="114300" y="128588"/>
                </a:lnTo>
                <a:cubicBezTo>
                  <a:pt x="106397" y="128588"/>
                  <a:pt x="100013" y="122203"/>
                  <a:pt x="100013" y="114300"/>
                </a:cubicBezTo>
                <a:close/>
                <a:moveTo>
                  <a:pt x="71438" y="185738"/>
                </a:moveTo>
                <a:cubicBezTo>
                  <a:pt x="71438" y="177835"/>
                  <a:pt x="77822" y="171450"/>
                  <a:pt x="85725" y="171450"/>
                </a:cubicBezTo>
                <a:lnTo>
                  <a:pt x="214313" y="171450"/>
                </a:lnTo>
                <a:cubicBezTo>
                  <a:pt x="222215" y="171450"/>
                  <a:pt x="228600" y="177835"/>
                  <a:pt x="228600" y="185738"/>
                </a:cubicBezTo>
                <a:cubicBezTo>
                  <a:pt x="228600" y="193640"/>
                  <a:pt x="222215" y="200025"/>
                  <a:pt x="214313" y="200025"/>
                </a:cubicBezTo>
                <a:lnTo>
                  <a:pt x="85725" y="200025"/>
                </a:lnTo>
                <a:cubicBezTo>
                  <a:pt x="77822" y="200025"/>
                  <a:pt x="71438" y="193640"/>
                  <a:pt x="71438" y="185738"/>
                </a:cubicBezTo>
                <a:close/>
                <a:moveTo>
                  <a:pt x="28575" y="167878"/>
                </a:moveTo>
                <a:cubicBezTo>
                  <a:pt x="38432" y="167878"/>
                  <a:pt x="46434" y="175881"/>
                  <a:pt x="46434" y="185738"/>
                </a:cubicBezTo>
                <a:cubicBezTo>
                  <a:pt x="46434" y="195594"/>
                  <a:pt x="38432" y="203597"/>
                  <a:pt x="28575" y="203597"/>
                </a:cubicBezTo>
                <a:cubicBezTo>
                  <a:pt x="18718" y="203597"/>
                  <a:pt x="10716" y="195594"/>
                  <a:pt x="10716" y="185738"/>
                </a:cubicBezTo>
                <a:cubicBezTo>
                  <a:pt x="10716" y="175881"/>
                  <a:pt x="18718" y="167878"/>
                  <a:pt x="28575" y="167878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2" name="Text 30"/>
          <p:cNvSpPr/>
          <p:nvPr/>
        </p:nvSpPr>
        <p:spPr>
          <a:xfrm>
            <a:off x="9029700" y="2114550"/>
            <a:ext cx="137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แผนดำเนินการ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410575" y="27051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4" name="Text 32"/>
          <p:cNvSpPr/>
          <p:nvPr/>
        </p:nvSpPr>
        <p:spPr>
          <a:xfrm>
            <a:off x="8648700" y="2667000"/>
            <a:ext cx="1095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กิจกรรมที่ชัดเจน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410575" y="30480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6" name="Text 34"/>
          <p:cNvSpPr/>
          <p:nvPr/>
        </p:nvSpPr>
        <p:spPr>
          <a:xfrm>
            <a:off x="8648700" y="3009900"/>
            <a:ext cx="809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ผู้รับผิดชอบ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410575" y="33909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8" name="Text 36"/>
          <p:cNvSpPr/>
          <p:nvPr/>
        </p:nvSpPr>
        <p:spPr>
          <a:xfrm>
            <a:off x="8648700" y="3352800"/>
            <a:ext cx="714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กรอบเวลา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410575" y="37338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0" name="Text 38"/>
          <p:cNvSpPr/>
          <p:nvPr/>
        </p:nvSpPr>
        <p:spPr>
          <a:xfrm>
            <a:off x="8648700" y="3695700"/>
            <a:ext cx="1209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ทรัพยากรที่ต้องใช้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81000" y="4381500"/>
            <a:ext cx="11430000" cy="1638300"/>
          </a:xfrm>
          <a:custGeom>
            <a:avLst/>
            <a:gdLst/>
            <a:ahLst/>
            <a:cxnLst/>
            <a:rect l="l" t="t" r="r" b="b"/>
            <a:pathLst>
              <a:path w="11430000" h="1638300">
                <a:moveTo>
                  <a:pt x="152395" y="0"/>
                </a:moveTo>
                <a:lnTo>
                  <a:pt x="11277605" y="0"/>
                </a:lnTo>
                <a:cubicBezTo>
                  <a:pt x="11361771" y="0"/>
                  <a:pt x="11430000" y="68229"/>
                  <a:pt x="11430000" y="152395"/>
                </a:cubicBezTo>
                <a:lnTo>
                  <a:pt x="11430000" y="1485905"/>
                </a:lnTo>
                <a:cubicBezTo>
                  <a:pt x="11430000" y="1570071"/>
                  <a:pt x="11361771" y="1638300"/>
                  <a:pt x="11277605" y="1638300"/>
                </a:cubicBezTo>
                <a:lnTo>
                  <a:pt x="152395" y="1638300"/>
                </a:lnTo>
                <a:cubicBezTo>
                  <a:pt x="68229" y="1638300"/>
                  <a:pt x="0" y="1570071"/>
                  <a:pt x="0" y="1485905"/>
                </a:cubicBezTo>
                <a:lnTo>
                  <a:pt x="0" y="152395"/>
                </a:lnTo>
                <a:cubicBezTo>
                  <a:pt x="0" y="68286"/>
                  <a:pt x="68286" y="0"/>
                  <a:pt x="15239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42" name="Shape 40"/>
          <p:cNvSpPr/>
          <p:nvPr/>
        </p:nvSpPr>
        <p:spPr>
          <a:xfrm>
            <a:off x="657225" y="464820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3" name="Text 41"/>
          <p:cNvSpPr/>
          <p:nvPr/>
        </p:nvSpPr>
        <p:spPr>
          <a:xfrm>
            <a:off x="962025" y="4610100"/>
            <a:ext cx="1962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 Plan Template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09600" y="5029200"/>
            <a:ext cx="2076450" cy="762000"/>
          </a:xfrm>
          <a:custGeom>
            <a:avLst/>
            <a:gdLst/>
            <a:ahLst/>
            <a:cxnLst/>
            <a:rect l="l" t="t" r="r" b="b"/>
            <a:pathLst>
              <a:path w="2076450" h="762000">
                <a:moveTo>
                  <a:pt x="114300" y="0"/>
                </a:moveTo>
                <a:lnTo>
                  <a:pt x="1962150" y="0"/>
                </a:lnTo>
                <a:cubicBezTo>
                  <a:pt x="2025234" y="0"/>
                  <a:pt x="2076450" y="51216"/>
                  <a:pt x="2076450" y="114300"/>
                </a:cubicBezTo>
                <a:lnTo>
                  <a:pt x="2076450" y="647700"/>
                </a:lnTo>
                <a:cubicBezTo>
                  <a:pt x="2076450" y="710784"/>
                  <a:pt x="2025234" y="762000"/>
                  <a:pt x="1962150" y="762000"/>
                </a:cubicBezTo>
                <a:lnTo>
                  <a:pt x="114300" y="762000"/>
                </a:lnTo>
                <a:cubicBezTo>
                  <a:pt x="51216" y="762000"/>
                  <a:pt x="0" y="710784"/>
                  <a:pt x="0" y="647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723900" y="5181600"/>
            <a:ext cx="1847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28663" y="5448300"/>
            <a:ext cx="1838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สาเหตุราก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2834640" y="5029200"/>
            <a:ext cx="2076450" cy="762000"/>
          </a:xfrm>
          <a:custGeom>
            <a:avLst/>
            <a:gdLst/>
            <a:ahLst/>
            <a:cxnLst/>
            <a:rect l="l" t="t" r="r" b="b"/>
            <a:pathLst>
              <a:path w="2076450" h="762000">
                <a:moveTo>
                  <a:pt x="114300" y="0"/>
                </a:moveTo>
                <a:lnTo>
                  <a:pt x="1962150" y="0"/>
                </a:lnTo>
                <a:cubicBezTo>
                  <a:pt x="2025234" y="0"/>
                  <a:pt x="2076450" y="51216"/>
                  <a:pt x="2076450" y="114300"/>
                </a:cubicBezTo>
                <a:lnTo>
                  <a:pt x="2076450" y="647700"/>
                </a:lnTo>
                <a:cubicBezTo>
                  <a:pt x="2076450" y="710784"/>
                  <a:pt x="2025234" y="762000"/>
                  <a:pt x="1962150" y="762000"/>
                </a:cubicBezTo>
                <a:lnTo>
                  <a:pt x="114300" y="762000"/>
                </a:lnTo>
                <a:cubicBezTo>
                  <a:pt x="51216" y="762000"/>
                  <a:pt x="0" y="710784"/>
                  <a:pt x="0" y="647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2948940" y="5181600"/>
            <a:ext cx="1847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2953703" y="5448300"/>
            <a:ext cx="1838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มาตรการ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059680" y="5029200"/>
            <a:ext cx="2076450" cy="762000"/>
          </a:xfrm>
          <a:custGeom>
            <a:avLst/>
            <a:gdLst/>
            <a:ahLst/>
            <a:cxnLst/>
            <a:rect l="l" t="t" r="r" b="b"/>
            <a:pathLst>
              <a:path w="2076450" h="762000">
                <a:moveTo>
                  <a:pt x="114300" y="0"/>
                </a:moveTo>
                <a:lnTo>
                  <a:pt x="1962150" y="0"/>
                </a:lnTo>
                <a:cubicBezTo>
                  <a:pt x="2025234" y="0"/>
                  <a:pt x="2076450" y="51216"/>
                  <a:pt x="2076450" y="114300"/>
                </a:cubicBezTo>
                <a:lnTo>
                  <a:pt x="2076450" y="647700"/>
                </a:lnTo>
                <a:cubicBezTo>
                  <a:pt x="2076450" y="710784"/>
                  <a:pt x="2025234" y="762000"/>
                  <a:pt x="1962150" y="762000"/>
                </a:cubicBezTo>
                <a:lnTo>
                  <a:pt x="114300" y="762000"/>
                </a:lnTo>
                <a:cubicBezTo>
                  <a:pt x="51216" y="762000"/>
                  <a:pt x="0" y="710784"/>
                  <a:pt x="0" y="647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5173980" y="5181600"/>
            <a:ext cx="1847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Owner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178743" y="5448300"/>
            <a:ext cx="1838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ผู้รับผิดชอบ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7284720" y="5029200"/>
            <a:ext cx="2076450" cy="762000"/>
          </a:xfrm>
          <a:custGeom>
            <a:avLst/>
            <a:gdLst/>
            <a:ahLst/>
            <a:cxnLst/>
            <a:rect l="l" t="t" r="r" b="b"/>
            <a:pathLst>
              <a:path w="2076450" h="762000">
                <a:moveTo>
                  <a:pt x="114300" y="0"/>
                </a:moveTo>
                <a:lnTo>
                  <a:pt x="1962150" y="0"/>
                </a:lnTo>
                <a:cubicBezTo>
                  <a:pt x="2025234" y="0"/>
                  <a:pt x="2076450" y="51216"/>
                  <a:pt x="2076450" y="114300"/>
                </a:cubicBezTo>
                <a:lnTo>
                  <a:pt x="2076450" y="647700"/>
                </a:lnTo>
                <a:cubicBezTo>
                  <a:pt x="2076450" y="710784"/>
                  <a:pt x="2025234" y="762000"/>
                  <a:pt x="1962150" y="762000"/>
                </a:cubicBezTo>
                <a:lnTo>
                  <a:pt x="114300" y="762000"/>
                </a:lnTo>
                <a:cubicBezTo>
                  <a:pt x="51216" y="762000"/>
                  <a:pt x="0" y="710784"/>
                  <a:pt x="0" y="647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7399020" y="5181600"/>
            <a:ext cx="1847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Timeline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403782" y="5448300"/>
            <a:ext cx="1838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กรอบเวลา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9509760" y="5029200"/>
            <a:ext cx="2076450" cy="762000"/>
          </a:xfrm>
          <a:custGeom>
            <a:avLst/>
            <a:gdLst/>
            <a:ahLst/>
            <a:cxnLst/>
            <a:rect l="l" t="t" r="r" b="b"/>
            <a:pathLst>
              <a:path w="2076450" h="762000">
                <a:moveTo>
                  <a:pt x="114300" y="0"/>
                </a:moveTo>
                <a:lnTo>
                  <a:pt x="1962150" y="0"/>
                </a:lnTo>
                <a:cubicBezTo>
                  <a:pt x="2025234" y="0"/>
                  <a:pt x="2076450" y="51216"/>
                  <a:pt x="2076450" y="114300"/>
                </a:cubicBezTo>
                <a:lnTo>
                  <a:pt x="2076450" y="647700"/>
                </a:lnTo>
                <a:cubicBezTo>
                  <a:pt x="2076450" y="710784"/>
                  <a:pt x="2025234" y="762000"/>
                  <a:pt x="1962150" y="762000"/>
                </a:cubicBezTo>
                <a:lnTo>
                  <a:pt x="114300" y="762000"/>
                </a:lnTo>
                <a:cubicBezTo>
                  <a:pt x="51216" y="762000"/>
                  <a:pt x="0" y="710784"/>
                  <a:pt x="0" y="647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57" name="Text 55"/>
          <p:cNvSpPr/>
          <p:nvPr/>
        </p:nvSpPr>
        <p:spPr>
          <a:xfrm>
            <a:off x="9624060" y="5181600"/>
            <a:ext cx="1847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Measure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9628823" y="5448300"/>
            <a:ext cx="1838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ตัวชี้วัด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381000" y="6172200"/>
            <a:ext cx="11430000" cy="457200"/>
          </a:xfrm>
          <a:custGeom>
            <a:avLst/>
            <a:gdLst/>
            <a:ahLst/>
            <a:cxnLst/>
            <a:rect l="l" t="t" r="r" b="b"/>
            <a:pathLst>
              <a:path w="11430000" h="457200">
                <a:moveTo>
                  <a:pt x="114300" y="0"/>
                </a:moveTo>
                <a:lnTo>
                  <a:pt x="11315700" y="0"/>
                </a:lnTo>
                <a:cubicBezTo>
                  <a:pt x="11378784" y="0"/>
                  <a:pt x="11430000" y="51216"/>
                  <a:pt x="11430000" y="114300"/>
                </a:cubicBezTo>
                <a:lnTo>
                  <a:pt x="11430000" y="342900"/>
                </a:lnTo>
                <a:cubicBezTo>
                  <a:pt x="11430000" y="405984"/>
                  <a:pt x="11378784" y="457200"/>
                  <a:pt x="113157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571500" y="6286500"/>
            <a:ext cx="11125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ตาม RCA2 ต้องมีการติดตามผล (How will we know if the action made a difference?)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644689" y="-37559"/>
            <a:ext cx="904507" cy="904507"/>
          </a:xfrm>
          <a:custGeom>
            <a:avLst/>
            <a:gdLst/>
            <a:ahLst/>
            <a:cxnLst/>
            <a:rect l="l" t="t" r="r" b="b"/>
            <a:pathLst>
              <a:path w="904507" h="904507">
                <a:moveTo>
                  <a:pt x="452253" y="0"/>
                </a:moveTo>
                <a:lnTo>
                  <a:pt x="452253" y="0"/>
                </a:lnTo>
                <a:cubicBezTo>
                  <a:pt x="702026" y="0"/>
                  <a:pt x="904507" y="202481"/>
                  <a:pt x="904507" y="452253"/>
                </a:cubicBezTo>
                <a:lnTo>
                  <a:pt x="904507" y="452253"/>
                </a:lnTo>
                <a:cubicBezTo>
                  <a:pt x="904507" y="702026"/>
                  <a:pt x="702026" y="904507"/>
                  <a:pt x="452253" y="904507"/>
                </a:cubicBezTo>
                <a:lnTo>
                  <a:pt x="452253" y="904507"/>
                </a:lnTo>
                <a:cubicBezTo>
                  <a:pt x="202481" y="904507"/>
                  <a:pt x="0" y="702026"/>
                  <a:pt x="0" y="452253"/>
                </a:cubicBezTo>
                <a:lnTo>
                  <a:pt x="0" y="452253"/>
                </a:lnTo>
                <a:cubicBezTo>
                  <a:pt x="0" y="202481"/>
                  <a:pt x="202481" y="0"/>
                  <a:pt x="452253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" name="Shape 1"/>
          <p:cNvSpPr/>
          <p:nvPr/>
        </p:nvSpPr>
        <p:spPr>
          <a:xfrm>
            <a:off x="5906148" y="245099"/>
            <a:ext cx="381589" cy="339190"/>
          </a:xfrm>
          <a:custGeom>
            <a:avLst/>
            <a:gdLst/>
            <a:ahLst/>
            <a:cxnLst/>
            <a:rect l="l" t="t" r="r" b="b"/>
            <a:pathLst>
              <a:path w="381589" h="339190">
                <a:moveTo>
                  <a:pt x="31799" y="129714"/>
                </a:moveTo>
                <a:lnTo>
                  <a:pt x="170390" y="186753"/>
                </a:lnTo>
                <a:cubicBezTo>
                  <a:pt x="176882" y="189403"/>
                  <a:pt x="183772" y="190794"/>
                  <a:pt x="190794" y="190794"/>
                </a:cubicBezTo>
                <a:cubicBezTo>
                  <a:pt x="197817" y="190794"/>
                  <a:pt x="204707" y="189403"/>
                  <a:pt x="211199" y="186753"/>
                </a:cubicBezTo>
                <a:lnTo>
                  <a:pt x="371784" y="120638"/>
                </a:lnTo>
                <a:cubicBezTo>
                  <a:pt x="377746" y="118187"/>
                  <a:pt x="381589" y="112423"/>
                  <a:pt x="381589" y="105997"/>
                </a:cubicBezTo>
                <a:cubicBezTo>
                  <a:pt x="381589" y="99571"/>
                  <a:pt x="377746" y="93807"/>
                  <a:pt x="371784" y="91356"/>
                </a:cubicBezTo>
                <a:lnTo>
                  <a:pt x="211199" y="25241"/>
                </a:lnTo>
                <a:cubicBezTo>
                  <a:pt x="204707" y="22591"/>
                  <a:pt x="197817" y="21199"/>
                  <a:pt x="190794" y="21199"/>
                </a:cubicBezTo>
                <a:cubicBezTo>
                  <a:pt x="183772" y="21199"/>
                  <a:pt x="176882" y="22591"/>
                  <a:pt x="170390" y="25241"/>
                </a:cubicBezTo>
                <a:lnTo>
                  <a:pt x="9805" y="91356"/>
                </a:lnTo>
                <a:cubicBezTo>
                  <a:pt x="3842" y="93807"/>
                  <a:pt x="0" y="99571"/>
                  <a:pt x="0" y="105997"/>
                </a:cubicBezTo>
                <a:lnTo>
                  <a:pt x="0" y="302091"/>
                </a:lnTo>
                <a:cubicBezTo>
                  <a:pt x="0" y="310902"/>
                  <a:pt x="7089" y="317991"/>
                  <a:pt x="15900" y="317991"/>
                </a:cubicBezTo>
                <a:cubicBezTo>
                  <a:pt x="24711" y="317991"/>
                  <a:pt x="31799" y="310902"/>
                  <a:pt x="31799" y="302091"/>
                </a:cubicBezTo>
                <a:lnTo>
                  <a:pt x="31799" y="129714"/>
                </a:lnTo>
                <a:close/>
                <a:moveTo>
                  <a:pt x="63598" y="177214"/>
                </a:moveTo>
                <a:lnTo>
                  <a:pt x="63598" y="254393"/>
                </a:lnTo>
                <a:cubicBezTo>
                  <a:pt x="63598" y="289504"/>
                  <a:pt x="120571" y="317991"/>
                  <a:pt x="190794" y="317991"/>
                </a:cubicBezTo>
                <a:cubicBezTo>
                  <a:pt x="261017" y="317991"/>
                  <a:pt x="317991" y="289504"/>
                  <a:pt x="317991" y="254393"/>
                </a:cubicBezTo>
                <a:lnTo>
                  <a:pt x="317991" y="177147"/>
                </a:lnTo>
                <a:lnTo>
                  <a:pt x="223322" y="216167"/>
                </a:lnTo>
                <a:cubicBezTo>
                  <a:pt x="212988" y="220407"/>
                  <a:pt x="201990" y="222594"/>
                  <a:pt x="190794" y="222594"/>
                </a:cubicBezTo>
                <a:cubicBezTo>
                  <a:pt x="179599" y="222594"/>
                  <a:pt x="168601" y="220407"/>
                  <a:pt x="158267" y="216167"/>
                </a:cubicBezTo>
                <a:lnTo>
                  <a:pt x="63598" y="177147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" name="Text 2"/>
          <p:cNvSpPr/>
          <p:nvPr/>
        </p:nvSpPr>
        <p:spPr>
          <a:xfrm>
            <a:off x="3596122" y="1093075"/>
            <a:ext cx="5003054" cy="4522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56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สรุปและเชื่อมต่อ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652654" y="1696079"/>
            <a:ext cx="4889991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8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RCA Concepts คือฐานสำคัญก่อนใช้เครื่องมือ RCA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2722707" y="2374331"/>
            <a:ext cx="1516934" cy="1771326"/>
          </a:xfrm>
          <a:custGeom>
            <a:avLst/>
            <a:gdLst/>
            <a:ahLst/>
            <a:cxnLst/>
            <a:rect l="l" t="t" r="r" b="b"/>
            <a:pathLst>
              <a:path w="1516934" h="1771326">
                <a:moveTo>
                  <a:pt x="150753" y="0"/>
                </a:moveTo>
                <a:lnTo>
                  <a:pt x="1366181" y="0"/>
                </a:lnTo>
                <a:cubicBezTo>
                  <a:pt x="1449439" y="0"/>
                  <a:pt x="1516934" y="67494"/>
                  <a:pt x="1516934" y="150753"/>
                </a:cubicBezTo>
                <a:lnTo>
                  <a:pt x="1516934" y="1620573"/>
                </a:lnTo>
                <a:cubicBezTo>
                  <a:pt x="1516934" y="1703832"/>
                  <a:pt x="1449439" y="1771326"/>
                  <a:pt x="1366181" y="1771326"/>
                </a:cubicBezTo>
                <a:lnTo>
                  <a:pt x="150753" y="1771326"/>
                </a:lnTo>
                <a:cubicBezTo>
                  <a:pt x="67494" y="1771326"/>
                  <a:pt x="0" y="1703832"/>
                  <a:pt x="0" y="1620573"/>
                </a:cubicBezTo>
                <a:lnTo>
                  <a:pt x="0" y="150753"/>
                </a:lnTo>
                <a:cubicBezTo>
                  <a:pt x="0" y="67550"/>
                  <a:pt x="67550" y="0"/>
                  <a:pt x="15075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3063" dist="18844" dir="5400000">
              <a:srgbClr val="000000">
                <a:alpha val="5098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3179907" y="2600457"/>
            <a:ext cx="603005" cy="603005"/>
          </a:xfrm>
          <a:custGeom>
            <a:avLst/>
            <a:gdLst/>
            <a:ahLst/>
            <a:cxnLst/>
            <a:rect l="l" t="t" r="r" b="b"/>
            <a:pathLst>
              <a:path w="603005" h="603005">
                <a:moveTo>
                  <a:pt x="301502" y="0"/>
                </a:moveTo>
                <a:lnTo>
                  <a:pt x="301502" y="0"/>
                </a:lnTo>
                <a:cubicBezTo>
                  <a:pt x="467906" y="0"/>
                  <a:pt x="603005" y="135099"/>
                  <a:pt x="603005" y="301502"/>
                </a:cubicBezTo>
                <a:lnTo>
                  <a:pt x="603005" y="301502"/>
                </a:lnTo>
                <a:cubicBezTo>
                  <a:pt x="603005" y="467906"/>
                  <a:pt x="467906" y="603005"/>
                  <a:pt x="301502" y="603005"/>
                </a:cubicBezTo>
                <a:lnTo>
                  <a:pt x="301502" y="603005"/>
                </a:lnTo>
                <a:cubicBezTo>
                  <a:pt x="135099" y="603005"/>
                  <a:pt x="0" y="467906"/>
                  <a:pt x="0" y="301502"/>
                </a:cubicBezTo>
                <a:lnTo>
                  <a:pt x="0" y="301502"/>
                </a:lnTo>
                <a:cubicBezTo>
                  <a:pt x="0" y="135099"/>
                  <a:pt x="135099" y="0"/>
                  <a:pt x="3015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3380359" y="2751209"/>
            <a:ext cx="197861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81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2901724" y="3354213"/>
            <a:ext cx="1158900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Whys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911146" y="3693403"/>
            <a:ext cx="1140056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ถามทำไมซ้ำๆ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466356" y="2374331"/>
            <a:ext cx="1516934" cy="1771326"/>
          </a:xfrm>
          <a:custGeom>
            <a:avLst/>
            <a:gdLst/>
            <a:ahLst/>
            <a:cxnLst/>
            <a:rect l="l" t="t" r="r" b="b"/>
            <a:pathLst>
              <a:path w="1516934" h="1771326">
                <a:moveTo>
                  <a:pt x="150753" y="0"/>
                </a:moveTo>
                <a:lnTo>
                  <a:pt x="1366181" y="0"/>
                </a:lnTo>
                <a:cubicBezTo>
                  <a:pt x="1449439" y="0"/>
                  <a:pt x="1516934" y="67494"/>
                  <a:pt x="1516934" y="150753"/>
                </a:cubicBezTo>
                <a:lnTo>
                  <a:pt x="1516934" y="1620573"/>
                </a:lnTo>
                <a:cubicBezTo>
                  <a:pt x="1516934" y="1703832"/>
                  <a:pt x="1449439" y="1771326"/>
                  <a:pt x="1366181" y="1771326"/>
                </a:cubicBezTo>
                <a:lnTo>
                  <a:pt x="150753" y="1771326"/>
                </a:lnTo>
                <a:cubicBezTo>
                  <a:pt x="67494" y="1771326"/>
                  <a:pt x="0" y="1703832"/>
                  <a:pt x="0" y="1620573"/>
                </a:cubicBezTo>
                <a:lnTo>
                  <a:pt x="0" y="150753"/>
                </a:lnTo>
                <a:cubicBezTo>
                  <a:pt x="0" y="67550"/>
                  <a:pt x="67550" y="0"/>
                  <a:pt x="15075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3063" dist="18844" dir="5400000">
              <a:srgbClr val="000000">
                <a:alpha val="5098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4923556" y="2600457"/>
            <a:ext cx="603005" cy="603005"/>
          </a:xfrm>
          <a:custGeom>
            <a:avLst/>
            <a:gdLst/>
            <a:ahLst/>
            <a:cxnLst/>
            <a:rect l="l" t="t" r="r" b="b"/>
            <a:pathLst>
              <a:path w="603005" h="603005">
                <a:moveTo>
                  <a:pt x="301502" y="0"/>
                </a:moveTo>
                <a:lnTo>
                  <a:pt x="301502" y="0"/>
                </a:lnTo>
                <a:cubicBezTo>
                  <a:pt x="467906" y="0"/>
                  <a:pt x="603005" y="135099"/>
                  <a:pt x="603005" y="301502"/>
                </a:cubicBezTo>
                <a:lnTo>
                  <a:pt x="603005" y="301502"/>
                </a:lnTo>
                <a:cubicBezTo>
                  <a:pt x="603005" y="467906"/>
                  <a:pt x="467906" y="603005"/>
                  <a:pt x="301502" y="603005"/>
                </a:cubicBezTo>
                <a:lnTo>
                  <a:pt x="301502" y="603005"/>
                </a:lnTo>
                <a:cubicBezTo>
                  <a:pt x="135099" y="603005"/>
                  <a:pt x="0" y="467906"/>
                  <a:pt x="0" y="301502"/>
                </a:cubicBezTo>
                <a:lnTo>
                  <a:pt x="0" y="301502"/>
                </a:lnTo>
                <a:cubicBezTo>
                  <a:pt x="0" y="135099"/>
                  <a:pt x="135099" y="0"/>
                  <a:pt x="3015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5104929" y="2751209"/>
            <a:ext cx="244971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81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645373" y="3354213"/>
            <a:ext cx="1158900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Fishbone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654795" y="3693403"/>
            <a:ext cx="1140056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แผนภาพหัวปลา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210006" y="2374331"/>
            <a:ext cx="1516934" cy="1771326"/>
          </a:xfrm>
          <a:custGeom>
            <a:avLst/>
            <a:gdLst/>
            <a:ahLst/>
            <a:cxnLst/>
            <a:rect l="l" t="t" r="r" b="b"/>
            <a:pathLst>
              <a:path w="1516934" h="1771326">
                <a:moveTo>
                  <a:pt x="150753" y="0"/>
                </a:moveTo>
                <a:lnTo>
                  <a:pt x="1366181" y="0"/>
                </a:lnTo>
                <a:cubicBezTo>
                  <a:pt x="1449439" y="0"/>
                  <a:pt x="1516934" y="67494"/>
                  <a:pt x="1516934" y="150753"/>
                </a:cubicBezTo>
                <a:lnTo>
                  <a:pt x="1516934" y="1620573"/>
                </a:lnTo>
                <a:cubicBezTo>
                  <a:pt x="1516934" y="1703832"/>
                  <a:pt x="1449439" y="1771326"/>
                  <a:pt x="1366181" y="1771326"/>
                </a:cubicBezTo>
                <a:lnTo>
                  <a:pt x="150753" y="1771326"/>
                </a:lnTo>
                <a:cubicBezTo>
                  <a:pt x="67494" y="1771326"/>
                  <a:pt x="0" y="1703832"/>
                  <a:pt x="0" y="1620573"/>
                </a:cubicBezTo>
                <a:lnTo>
                  <a:pt x="0" y="150753"/>
                </a:lnTo>
                <a:cubicBezTo>
                  <a:pt x="0" y="67550"/>
                  <a:pt x="67550" y="0"/>
                  <a:pt x="15075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3063" dist="18844" dir="5400000">
              <a:srgbClr val="000000">
                <a:alpha val="5098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6667206" y="2600457"/>
            <a:ext cx="603005" cy="603005"/>
          </a:xfrm>
          <a:custGeom>
            <a:avLst/>
            <a:gdLst/>
            <a:ahLst/>
            <a:cxnLst/>
            <a:rect l="l" t="t" r="r" b="b"/>
            <a:pathLst>
              <a:path w="603005" h="603005">
                <a:moveTo>
                  <a:pt x="301502" y="0"/>
                </a:moveTo>
                <a:lnTo>
                  <a:pt x="301502" y="0"/>
                </a:lnTo>
                <a:cubicBezTo>
                  <a:pt x="467906" y="0"/>
                  <a:pt x="603005" y="135099"/>
                  <a:pt x="603005" y="301502"/>
                </a:cubicBezTo>
                <a:lnTo>
                  <a:pt x="603005" y="301502"/>
                </a:lnTo>
                <a:cubicBezTo>
                  <a:pt x="603005" y="467906"/>
                  <a:pt x="467906" y="603005"/>
                  <a:pt x="301502" y="603005"/>
                </a:cubicBezTo>
                <a:lnTo>
                  <a:pt x="301502" y="603005"/>
                </a:lnTo>
                <a:cubicBezTo>
                  <a:pt x="135099" y="603005"/>
                  <a:pt x="0" y="467906"/>
                  <a:pt x="0" y="301502"/>
                </a:cubicBezTo>
                <a:lnTo>
                  <a:pt x="0" y="301502"/>
                </a:lnTo>
                <a:cubicBezTo>
                  <a:pt x="0" y="135099"/>
                  <a:pt x="135099" y="0"/>
                  <a:pt x="3015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6845634" y="2751209"/>
            <a:ext cx="244971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81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389023" y="3354213"/>
            <a:ext cx="1158900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SEM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398445" y="3693403"/>
            <a:ext cx="1140056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ระบบนิเวศ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953655" y="2374331"/>
            <a:ext cx="1516934" cy="1771326"/>
          </a:xfrm>
          <a:custGeom>
            <a:avLst/>
            <a:gdLst/>
            <a:ahLst/>
            <a:cxnLst/>
            <a:rect l="l" t="t" r="r" b="b"/>
            <a:pathLst>
              <a:path w="1516934" h="1771326">
                <a:moveTo>
                  <a:pt x="150753" y="0"/>
                </a:moveTo>
                <a:lnTo>
                  <a:pt x="1366181" y="0"/>
                </a:lnTo>
                <a:cubicBezTo>
                  <a:pt x="1449439" y="0"/>
                  <a:pt x="1516934" y="67494"/>
                  <a:pt x="1516934" y="150753"/>
                </a:cubicBezTo>
                <a:lnTo>
                  <a:pt x="1516934" y="1620573"/>
                </a:lnTo>
                <a:cubicBezTo>
                  <a:pt x="1516934" y="1703832"/>
                  <a:pt x="1449439" y="1771326"/>
                  <a:pt x="1366181" y="1771326"/>
                </a:cubicBezTo>
                <a:lnTo>
                  <a:pt x="150753" y="1771326"/>
                </a:lnTo>
                <a:cubicBezTo>
                  <a:pt x="67494" y="1771326"/>
                  <a:pt x="0" y="1703832"/>
                  <a:pt x="0" y="1620573"/>
                </a:cubicBezTo>
                <a:lnTo>
                  <a:pt x="0" y="150753"/>
                </a:lnTo>
                <a:cubicBezTo>
                  <a:pt x="0" y="67550"/>
                  <a:pt x="67550" y="0"/>
                  <a:pt x="15075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3063" dist="18844" dir="5400000">
              <a:srgbClr val="000000">
                <a:alpha val="5098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8410855" y="2600457"/>
            <a:ext cx="603005" cy="603005"/>
          </a:xfrm>
          <a:custGeom>
            <a:avLst/>
            <a:gdLst/>
            <a:ahLst/>
            <a:cxnLst/>
            <a:rect l="l" t="t" r="r" b="b"/>
            <a:pathLst>
              <a:path w="603005" h="603005">
                <a:moveTo>
                  <a:pt x="301502" y="0"/>
                </a:moveTo>
                <a:lnTo>
                  <a:pt x="301502" y="0"/>
                </a:lnTo>
                <a:cubicBezTo>
                  <a:pt x="467906" y="0"/>
                  <a:pt x="603005" y="135099"/>
                  <a:pt x="603005" y="301502"/>
                </a:cubicBezTo>
                <a:lnTo>
                  <a:pt x="603005" y="301502"/>
                </a:lnTo>
                <a:cubicBezTo>
                  <a:pt x="603005" y="467906"/>
                  <a:pt x="467906" y="603005"/>
                  <a:pt x="301502" y="603005"/>
                </a:cubicBezTo>
                <a:lnTo>
                  <a:pt x="301502" y="603005"/>
                </a:lnTo>
                <a:cubicBezTo>
                  <a:pt x="135099" y="603005"/>
                  <a:pt x="0" y="467906"/>
                  <a:pt x="0" y="301502"/>
                </a:cubicBezTo>
                <a:lnTo>
                  <a:pt x="0" y="301502"/>
                </a:lnTo>
                <a:cubicBezTo>
                  <a:pt x="0" y="135099"/>
                  <a:pt x="135099" y="0"/>
                  <a:pt x="30150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8589519" y="2751209"/>
            <a:ext cx="244971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81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132672" y="3354213"/>
            <a:ext cx="1158900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Causal Loop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142094" y="3693403"/>
            <a:ext cx="1140056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8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วงจรเหตุผล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715876" y="4522535"/>
            <a:ext cx="6764958" cy="1733638"/>
          </a:xfrm>
          <a:custGeom>
            <a:avLst/>
            <a:gdLst/>
            <a:ahLst/>
            <a:cxnLst/>
            <a:rect l="l" t="t" r="r" b="b"/>
            <a:pathLst>
              <a:path w="6764958" h="1733638">
                <a:moveTo>
                  <a:pt x="150757" y="0"/>
                </a:moveTo>
                <a:lnTo>
                  <a:pt x="6614201" y="0"/>
                </a:lnTo>
                <a:cubicBezTo>
                  <a:pt x="6697462" y="0"/>
                  <a:pt x="6764958" y="67496"/>
                  <a:pt x="6764958" y="150757"/>
                </a:cubicBezTo>
                <a:lnTo>
                  <a:pt x="6764958" y="1582881"/>
                </a:lnTo>
                <a:cubicBezTo>
                  <a:pt x="6764958" y="1666142"/>
                  <a:pt x="6697462" y="1733638"/>
                  <a:pt x="6614201" y="1733638"/>
                </a:cubicBezTo>
                <a:lnTo>
                  <a:pt x="150757" y="1733638"/>
                </a:lnTo>
                <a:cubicBezTo>
                  <a:pt x="67552" y="1733638"/>
                  <a:pt x="0" y="1666086"/>
                  <a:pt x="0" y="1582881"/>
                </a:cubicBezTo>
                <a:lnTo>
                  <a:pt x="0" y="150757"/>
                </a:lnTo>
                <a:cubicBezTo>
                  <a:pt x="0" y="67552"/>
                  <a:pt x="67552" y="0"/>
                  <a:pt x="15075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88439" dist="37688" dir="5400000">
              <a:srgbClr val="000000">
                <a:alpha val="5882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3045645" y="4861614"/>
            <a:ext cx="226127" cy="226127"/>
          </a:xfrm>
          <a:custGeom>
            <a:avLst/>
            <a:gdLst/>
            <a:ahLst/>
            <a:cxnLst/>
            <a:rect l="l" t="t" r="r" b="b"/>
            <a:pathLst>
              <a:path w="226127" h="226127">
                <a:moveTo>
                  <a:pt x="98886" y="14133"/>
                </a:moveTo>
                <a:lnTo>
                  <a:pt x="65232" y="14133"/>
                </a:lnTo>
                <a:cubicBezTo>
                  <a:pt x="52248" y="14133"/>
                  <a:pt x="40897" y="23010"/>
                  <a:pt x="37806" y="35597"/>
                </a:cubicBezTo>
                <a:lnTo>
                  <a:pt x="618" y="185715"/>
                </a:lnTo>
                <a:cubicBezTo>
                  <a:pt x="-2694" y="199053"/>
                  <a:pt x="7420" y="211994"/>
                  <a:pt x="21199" y="211994"/>
                </a:cubicBezTo>
                <a:lnTo>
                  <a:pt x="98886" y="211994"/>
                </a:lnTo>
                <a:lnTo>
                  <a:pt x="98886" y="183728"/>
                </a:lnTo>
                <a:cubicBezTo>
                  <a:pt x="98886" y="175911"/>
                  <a:pt x="105202" y="169595"/>
                  <a:pt x="113019" y="169595"/>
                </a:cubicBezTo>
                <a:cubicBezTo>
                  <a:pt x="120836" y="169595"/>
                  <a:pt x="127152" y="175911"/>
                  <a:pt x="127152" y="183728"/>
                </a:cubicBezTo>
                <a:lnTo>
                  <a:pt x="127152" y="211994"/>
                </a:lnTo>
                <a:lnTo>
                  <a:pt x="204927" y="211994"/>
                </a:lnTo>
                <a:cubicBezTo>
                  <a:pt x="218707" y="211994"/>
                  <a:pt x="228821" y="199053"/>
                  <a:pt x="225508" y="185715"/>
                </a:cubicBezTo>
                <a:lnTo>
                  <a:pt x="188365" y="35597"/>
                </a:lnTo>
                <a:cubicBezTo>
                  <a:pt x="185230" y="23010"/>
                  <a:pt x="173923" y="14133"/>
                  <a:pt x="160894" y="14133"/>
                </a:cubicBezTo>
                <a:lnTo>
                  <a:pt x="127152" y="14133"/>
                </a:lnTo>
                <a:lnTo>
                  <a:pt x="127152" y="42399"/>
                </a:lnTo>
                <a:cubicBezTo>
                  <a:pt x="127152" y="50216"/>
                  <a:pt x="120836" y="56532"/>
                  <a:pt x="113019" y="56532"/>
                </a:cubicBezTo>
                <a:cubicBezTo>
                  <a:pt x="105202" y="56532"/>
                  <a:pt x="98886" y="50216"/>
                  <a:pt x="98886" y="42399"/>
                </a:cubicBezTo>
                <a:lnTo>
                  <a:pt x="98886" y="14133"/>
                </a:lnTo>
                <a:close/>
                <a:moveTo>
                  <a:pt x="127152" y="98930"/>
                </a:moveTo>
                <a:lnTo>
                  <a:pt x="127152" y="127196"/>
                </a:lnTo>
                <a:cubicBezTo>
                  <a:pt x="127152" y="135014"/>
                  <a:pt x="120836" y="141329"/>
                  <a:pt x="113019" y="141329"/>
                </a:cubicBezTo>
                <a:cubicBezTo>
                  <a:pt x="105202" y="141329"/>
                  <a:pt x="98886" y="135014"/>
                  <a:pt x="98886" y="127196"/>
                </a:cubicBezTo>
                <a:lnTo>
                  <a:pt x="98886" y="98930"/>
                </a:lnTo>
                <a:cubicBezTo>
                  <a:pt x="98886" y="91113"/>
                  <a:pt x="105202" y="84798"/>
                  <a:pt x="113019" y="84798"/>
                </a:cubicBezTo>
                <a:cubicBezTo>
                  <a:pt x="120836" y="84798"/>
                  <a:pt x="127152" y="91113"/>
                  <a:pt x="127152" y="9893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8" name="Text 26"/>
          <p:cNvSpPr/>
          <p:nvPr/>
        </p:nvSpPr>
        <p:spPr>
          <a:xfrm>
            <a:off x="3450788" y="4824037"/>
            <a:ext cx="1912655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เส้นทางการเรียนรู้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017379" y="5276180"/>
            <a:ext cx="1827858" cy="678380"/>
          </a:xfrm>
          <a:custGeom>
            <a:avLst/>
            <a:gdLst/>
            <a:ahLst/>
            <a:cxnLst/>
            <a:rect l="l" t="t" r="r" b="b"/>
            <a:pathLst>
              <a:path w="1827858" h="678380">
                <a:moveTo>
                  <a:pt x="113066" y="0"/>
                </a:moveTo>
                <a:lnTo>
                  <a:pt x="1714792" y="0"/>
                </a:lnTo>
                <a:cubicBezTo>
                  <a:pt x="1777237" y="0"/>
                  <a:pt x="1827858" y="50621"/>
                  <a:pt x="1827858" y="113066"/>
                </a:cubicBezTo>
                <a:lnTo>
                  <a:pt x="1827858" y="565315"/>
                </a:lnTo>
                <a:cubicBezTo>
                  <a:pt x="1827858" y="627759"/>
                  <a:pt x="1777237" y="678380"/>
                  <a:pt x="1714792" y="678380"/>
                </a:cubicBezTo>
                <a:lnTo>
                  <a:pt x="113066" y="678380"/>
                </a:lnTo>
                <a:cubicBezTo>
                  <a:pt x="50621" y="678380"/>
                  <a:pt x="0" y="627759"/>
                  <a:pt x="0" y="565315"/>
                </a:cubicBezTo>
                <a:lnTo>
                  <a:pt x="0" y="113066"/>
                </a:lnTo>
                <a:cubicBezTo>
                  <a:pt x="0" y="50663"/>
                  <a:pt x="50663" y="0"/>
                  <a:pt x="113066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0" name="Text 28"/>
          <p:cNvSpPr/>
          <p:nvPr/>
        </p:nvSpPr>
        <p:spPr>
          <a:xfrm>
            <a:off x="3243505" y="5389244"/>
            <a:ext cx="1460402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2.1 RCA Concepts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243505" y="5653058"/>
            <a:ext cx="1441558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กรอบแนวคิด ✓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027669" y="5502307"/>
            <a:ext cx="226127" cy="226127"/>
          </a:xfrm>
          <a:custGeom>
            <a:avLst/>
            <a:gdLst/>
            <a:ahLst/>
            <a:cxnLst/>
            <a:rect l="l" t="t" r="r" b="b"/>
            <a:pathLst>
              <a:path w="226127" h="226127">
                <a:moveTo>
                  <a:pt x="221975" y="123045"/>
                </a:moveTo>
                <a:cubicBezTo>
                  <a:pt x="227496" y="117524"/>
                  <a:pt x="227496" y="108559"/>
                  <a:pt x="221975" y="103038"/>
                </a:cubicBezTo>
                <a:lnTo>
                  <a:pt x="151311" y="32373"/>
                </a:lnTo>
                <a:cubicBezTo>
                  <a:pt x="145790" y="26853"/>
                  <a:pt x="136824" y="26853"/>
                  <a:pt x="131304" y="32373"/>
                </a:cubicBezTo>
                <a:cubicBezTo>
                  <a:pt x="125783" y="37894"/>
                  <a:pt x="125783" y="46859"/>
                  <a:pt x="131304" y="52380"/>
                </a:cubicBezTo>
                <a:lnTo>
                  <a:pt x="177854" y="98930"/>
                </a:lnTo>
                <a:lnTo>
                  <a:pt x="14133" y="98930"/>
                </a:lnTo>
                <a:cubicBezTo>
                  <a:pt x="6316" y="98930"/>
                  <a:pt x="0" y="105246"/>
                  <a:pt x="0" y="113063"/>
                </a:cubicBezTo>
                <a:cubicBezTo>
                  <a:pt x="0" y="120881"/>
                  <a:pt x="6316" y="127196"/>
                  <a:pt x="14133" y="127196"/>
                </a:cubicBezTo>
                <a:lnTo>
                  <a:pt x="177854" y="127196"/>
                </a:lnTo>
                <a:lnTo>
                  <a:pt x="131304" y="173747"/>
                </a:lnTo>
                <a:cubicBezTo>
                  <a:pt x="125783" y="179267"/>
                  <a:pt x="125783" y="188233"/>
                  <a:pt x="131304" y="193754"/>
                </a:cubicBezTo>
                <a:cubicBezTo>
                  <a:pt x="136824" y="199274"/>
                  <a:pt x="145790" y="199274"/>
                  <a:pt x="151311" y="193754"/>
                </a:cubicBezTo>
                <a:lnTo>
                  <a:pt x="221975" y="123089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3" name="Shape 31"/>
          <p:cNvSpPr/>
          <p:nvPr/>
        </p:nvSpPr>
        <p:spPr>
          <a:xfrm>
            <a:off x="5432813" y="5276180"/>
            <a:ext cx="1535777" cy="678380"/>
          </a:xfrm>
          <a:custGeom>
            <a:avLst/>
            <a:gdLst/>
            <a:ahLst/>
            <a:cxnLst/>
            <a:rect l="l" t="t" r="r" b="b"/>
            <a:pathLst>
              <a:path w="1535777" h="678380">
                <a:moveTo>
                  <a:pt x="113066" y="0"/>
                </a:moveTo>
                <a:lnTo>
                  <a:pt x="1422712" y="0"/>
                </a:lnTo>
                <a:cubicBezTo>
                  <a:pt x="1485156" y="0"/>
                  <a:pt x="1535777" y="50621"/>
                  <a:pt x="1535777" y="113066"/>
                </a:cubicBezTo>
                <a:lnTo>
                  <a:pt x="1535777" y="565315"/>
                </a:lnTo>
                <a:cubicBezTo>
                  <a:pt x="1535777" y="627759"/>
                  <a:pt x="1485156" y="678380"/>
                  <a:pt x="1422712" y="678380"/>
                </a:cubicBezTo>
                <a:lnTo>
                  <a:pt x="113066" y="678380"/>
                </a:lnTo>
                <a:cubicBezTo>
                  <a:pt x="50621" y="678380"/>
                  <a:pt x="0" y="627759"/>
                  <a:pt x="0" y="565315"/>
                </a:cubicBezTo>
                <a:lnTo>
                  <a:pt x="0" y="113066"/>
                </a:lnTo>
                <a:cubicBezTo>
                  <a:pt x="0" y="50663"/>
                  <a:pt x="50663" y="0"/>
                  <a:pt x="113066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5658939" y="5389244"/>
            <a:ext cx="1168321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2.2 RCA Tools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658939" y="5653058"/>
            <a:ext cx="1149478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เครื่องมือ →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151258" y="5502307"/>
            <a:ext cx="226127" cy="226127"/>
          </a:xfrm>
          <a:custGeom>
            <a:avLst/>
            <a:gdLst/>
            <a:ahLst/>
            <a:cxnLst/>
            <a:rect l="l" t="t" r="r" b="b"/>
            <a:pathLst>
              <a:path w="226127" h="226127">
                <a:moveTo>
                  <a:pt x="221975" y="123045"/>
                </a:moveTo>
                <a:cubicBezTo>
                  <a:pt x="227496" y="117524"/>
                  <a:pt x="227496" y="108559"/>
                  <a:pt x="221975" y="103038"/>
                </a:cubicBezTo>
                <a:lnTo>
                  <a:pt x="151311" y="32373"/>
                </a:lnTo>
                <a:cubicBezTo>
                  <a:pt x="145790" y="26853"/>
                  <a:pt x="136824" y="26853"/>
                  <a:pt x="131304" y="32373"/>
                </a:cubicBezTo>
                <a:cubicBezTo>
                  <a:pt x="125783" y="37894"/>
                  <a:pt x="125783" y="46859"/>
                  <a:pt x="131304" y="52380"/>
                </a:cubicBezTo>
                <a:lnTo>
                  <a:pt x="177854" y="98930"/>
                </a:lnTo>
                <a:lnTo>
                  <a:pt x="14133" y="98930"/>
                </a:lnTo>
                <a:cubicBezTo>
                  <a:pt x="6316" y="98930"/>
                  <a:pt x="0" y="105246"/>
                  <a:pt x="0" y="113063"/>
                </a:cubicBezTo>
                <a:cubicBezTo>
                  <a:pt x="0" y="120881"/>
                  <a:pt x="6316" y="127196"/>
                  <a:pt x="14133" y="127196"/>
                </a:cubicBezTo>
                <a:lnTo>
                  <a:pt x="177854" y="127196"/>
                </a:lnTo>
                <a:lnTo>
                  <a:pt x="131304" y="173747"/>
                </a:lnTo>
                <a:cubicBezTo>
                  <a:pt x="125783" y="179267"/>
                  <a:pt x="125783" y="188233"/>
                  <a:pt x="131304" y="193754"/>
                </a:cubicBezTo>
                <a:cubicBezTo>
                  <a:pt x="136824" y="199274"/>
                  <a:pt x="145790" y="199274"/>
                  <a:pt x="151311" y="193754"/>
                </a:cubicBezTo>
                <a:lnTo>
                  <a:pt x="221975" y="123089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7" name="Shape 35"/>
          <p:cNvSpPr/>
          <p:nvPr/>
        </p:nvSpPr>
        <p:spPr>
          <a:xfrm>
            <a:off x="7556402" y="5276180"/>
            <a:ext cx="1620575" cy="678380"/>
          </a:xfrm>
          <a:custGeom>
            <a:avLst/>
            <a:gdLst/>
            <a:ahLst/>
            <a:cxnLst/>
            <a:rect l="l" t="t" r="r" b="b"/>
            <a:pathLst>
              <a:path w="1620575" h="678380">
                <a:moveTo>
                  <a:pt x="113066" y="0"/>
                </a:moveTo>
                <a:lnTo>
                  <a:pt x="1507509" y="0"/>
                </a:lnTo>
                <a:cubicBezTo>
                  <a:pt x="1569954" y="0"/>
                  <a:pt x="1620575" y="50621"/>
                  <a:pt x="1620575" y="113066"/>
                </a:cubicBezTo>
                <a:lnTo>
                  <a:pt x="1620575" y="565315"/>
                </a:lnTo>
                <a:cubicBezTo>
                  <a:pt x="1620575" y="627759"/>
                  <a:pt x="1569954" y="678380"/>
                  <a:pt x="1507509" y="678380"/>
                </a:cubicBezTo>
                <a:lnTo>
                  <a:pt x="113066" y="678380"/>
                </a:lnTo>
                <a:cubicBezTo>
                  <a:pt x="50621" y="678380"/>
                  <a:pt x="0" y="627759"/>
                  <a:pt x="0" y="565315"/>
                </a:cubicBezTo>
                <a:lnTo>
                  <a:pt x="0" y="113066"/>
                </a:lnTo>
                <a:cubicBezTo>
                  <a:pt x="0" y="50663"/>
                  <a:pt x="50663" y="0"/>
                  <a:pt x="113066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7782529" y="5389244"/>
            <a:ext cx="1253119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2.3 Case Study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782529" y="5653058"/>
            <a:ext cx="1234275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กรณีศึกษา →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2560532" y="6632941"/>
            <a:ext cx="7075883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8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"การเข้าใจกรอบแนวคิด RCA จะช่วยให้การใช้เครื่องมือมีประสิทธิภาพและได้ผลลัพธ์ที่ยั่งยืน"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8338" y="368338"/>
            <a:ext cx="11528991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spc="58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FUNDAMENTAL CONCEPT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8338" y="663009"/>
            <a:ext cx="11676326" cy="442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8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Symptom vs Root Cause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8338" y="1215517"/>
            <a:ext cx="11547408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ความแตกต่างระหว่าง "อาการ" กับ "สาเหตุเชิงลึก"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8338" y="1768024"/>
            <a:ext cx="5580326" cy="4318767"/>
          </a:xfrm>
          <a:custGeom>
            <a:avLst/>
            <a:gdLst/>
            <a:ahLst/>
            <a:cxnLst/>
            <a:rect l="l" t="t" r="r" b="b"/>
            <a:pathLst>
              <a:path w="5580326" h="4318767">
                <a:moveTo>
                  <a:pt x="220991" y="0"/>
                </a:moveTo>
                <a:lnTo>
                  <a:pt x="5359335" y="0"/>
                </a:lnTo>
                <a:cubicBezTo>
                  <a:pt x="5481385" y="0"/>
                  <a:pt x="5580326" y="98941"/>
                  <a:pt x="5580326" y="220991"/>
                </a:cubicBezTo>
                <a:lnTo>
                  <a:pt x="5580326" y="4097776"/>
                </a:lnTo>
                <a:cubicBezTo>
                  <a:pt x="5580326" y="4219826"/>
                  <a:pt x="5481385" y="4318767"/>
                  <a:pt x="5359335" y="4318767"/>
                </a:cubicBezTo>
                <a:lnTo>
                  <a:pt x="220991" y="4318767"/>
                </a:lnTo>
                <a:cubicBezTo>
                  <a:pt x="98941" y="4318767"/>
                  <a:pt x="0" y="4219826"/>
                  <a:pt x="0" y="4097776"/>
                </a:cubicBezTo>
                <a:lnTo>
                  <a:pt x="0" y="220991"/>
                </a:lnTo>
                <a:cubicBezTo>
                  <a:pt x="0" y="99023"/>
                  <a:pt x="99023" y="0"/>
                  <a:pt x="22099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84169" dist="36834" dir="5400000">
              <a:srgbClr val="000000">
                <a:alpha val="5882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736677" y="2151096"/>
            <a:ext cx="589341" cy="589341"/>
          </a:xfrm>
          <a:custGeom>
            <a:avLst/>
            <a:gdLst/>
            <a:ahLst/>
            <a:cxnLst/>
            <a:rect l="l" t="t" r="r" b="b"/>
            <a:pathLst>
              <a:path w="589341" h="589341">
                <a:moveTo>
                  <a:pt x="147335" y="0"/>
                </a:moveTo>
                <a:lnTo>
                  <a:pt x="442006" y="0"/>
                </a:lnTo>
                <a:cubicBezTo>
                  <a:pt x="523377" y="0"/>
                  <a:pt x="589341" y="65964"/>
                  <a:pt x="589341" y="147335"/>
                </a:cubicBezTo>
                <a:lnTo>
                  <a:pt x="589341" y="442006"/>
                </a:lnTo>
                <a:cubicBezTo>
                  <a:pt x="589341" y="523377"/>
                  <a:pt x="523377" y="589341"/>
                  <a:pt x="442006" y="589341"/>
                </a:cubicBezTo>
                <a:lnTo>
                  <a:pt x="147335" y="589341"/>
                </a:lnTo>
                <a:cubicBezTo>
                  <a:pt x="65964" y="589341"/>
                  <a:pt x="0" y="523377"/>
                  <a:pt x="0" y="442006"/>
                </a:cubicBezTo>
                <a:lnTo>
                  <a:pt x="0" y="147335"/>
                </a:lnTo>
                <a:cubicBezTo>
                  <a:pt x="0" y="66019"/>
                  <a:pt x="66019" y="0"/>
                  <a:pt x="147335" y="0"/>
                </a:cubicBezTo>
                <a:close/>
              </a:path>
            </a:pathLst>
          </a:custGeom>
          <a:solidFill>
            <a:srgbClr val="86868B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907033" y="2335265"/>
            <a:ext cx="248628" cy="221003"/>
          </a:xfrm>
          <a:custGeom>
            <a:avLst/>
            <a:gdLst/>
            <a:ahLst/>
            <a:cxnLst/>
            <a:rect l="l" t="t" r="r" b="b"/>
            <a:pathLst>
              <a:path w="248628" h="221003">
                <a:moveTo>
                  <a:pt x="124314" y="13813"/>
                </a:moveTo>
                <a:cubicBezTo>
                  <a:pt x="89437" y="13813"/>
                  <a:pt x="61510" y="29697"/>
                  <a:pt x="41179" y="48603"/>
                </a:cubicBezTo>
                <a:cubicBezTo>
                  <a:pt x="20978" y="67380"/>
                  <a:pt x="7467" y="89782"/>
                  <a:pt x="1036" y="105192"/>
                </a:cubicBezTo>
                <a:cubicBezTo>
                  <a:pt x="-388" y="108602"/>
                  <a:pt x="-388" y="112401"/>
                  <a:pt x="1036" y="115811"/>
                </a:cubicBezTo>
                <a:cubicBezTo>
                  <a:pt x="7467" y="131221"/>
                  <a:pt x="20978" y="153666"/>
                  <a:pt x="41179" y="172400"/>
                </a:cubicBezTo>
                <a:cubicBezTo>
                  <a:pt x="61510" y="191263"/>
                  <a:pt x="89437" y="207190"/>
                  <a:pt x="124314" y="207190"/>
                </a:cubicBezTo>
                <a:cubicBezTo>
                  <a:pt x="159191" y="207190"/>
                  <a:pt x="187119" y="191306"/>
                  <a:pt x="207449" y="172400"/>
                </a:cubicBezTo>
                <a:cubicBezTo>
                  <a:pt x="227650" y="153623"/>
                  <a:pt x="241161" y="131221"/>
                  <a:pt x="247592" y="115811"/>
                </a:cubicBezTo>
                <a:cubicBezTo>
                  <a:pt x="249017" y="112401"/>
                  <a:pt x="249017" y="108602"/>
                  <a:pt x="247592" y="105192"/>
                </a:cubicBezTo>
                <a:cubicBezTo>
                  <a:pt x="241161" y="89782"/>
                  <a:pt x="227650" y="67337"/>
                  <a:pt x="207449" y="48603"/>
                </a:cubicBezTo>
                <a:cubicBezTo>
                  <a:pt x="187119" y="29740"/>
                  <a:pt x="159191" y="13813"/>
                  <a:pt x="124314" y="13813"/>
                </a:cubicBezTo>
                <a:close/>
                <a:moveTo>
                  <a:pt x="62157" y="110502"/>
                </a:moveTo>
                <a:cubicBezTo>
                  <a:pt x="62157" y="76196"/>
                  <a:pt x="90009" y="48344"/>
                  <a:pt x="124314" y="48344"/>
                </a:cubicBezTo>
                <a:cubicBezTo>
                  <a:pt x="158620" y="48344"/>
                  <a:pt x="186471" y="76196"/>
                  <a:pt x="186471" y="110502"/>
                </a:cubicBezTo>
                <a:cubicBezTo>
                  <a:pt x="186471" y="144807"/>
                  <a:pt x="158620" y="172659"/>
                  <a:pt x="124314" y="172659"/>
                </a:cubicBezTo>
                <a:cubicBezTo>
                  <a:pt x="90009" y="172659"/>
                  <a:pt x="62157" y="144807"/>
                  <a:pt x="62157" y="110502"/>
                </a:cubicBezTo>
                <a:close/>
                <a:moveTo>
                  <a:pt x="124314" y="82876"/>
                </a:moveTo>
                <a:cubicBezTo>
                  <a:pt x="124314" y="98113"/>
                  <a:pt x="111926" y="110502"/>
                  <a:pt x="96689" y="110502"/>
                </a:cubicBezTo>
                <a:cubicBezTo>
                  <a:pt x="91725" y="110502"/>
                  <a:pt x="87063" y="109207"/>
                  <a:pt x="83006" y="106876"/>
                </a:cubicBezTo>
                <a:cubicBezTo>
                  <a:pt x="82574" y="111581"/>
                  <a:pt x="82962" y="116415"/>
                  <a:pt x="84257" y="121206"/>
                </a:cubicBezTo>
                <a:cubicBezTo>
                  <a:pt x="90171" y="143307"/>
                  <a:pt x="112919" y="156429"/>
                  <a:pt x="135019" y="150515"/>
                </a:cubicBezTo>
                <a:cubicBezTo>
                  <a:pt x="157119" y="144602"/>
                  <a:pt x="170241" y="121854"/>
                  <a:pt x="164328" y="99754"/>
                </a:cubicBezTo>
                <a:cubicBezTo>
                  <a:pt x="159062" y="80027"/>
                  <a:pt x="140371" y="67466"/>
                  <a:pt x="120688" y="69193"/>
                </a:cubicBezTo>
                <a:cubicBezTo>
                  <a:pt x="122976" y="73207"/>
                  <a:pt x="124314" y="77869"/>
                  <a:pt x="124314" y="82876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8" name="Text 6"/>
          <p:cNvSpPr/>
          <p:nvPr/>
        </p:nvSpPr>
        <p:spPr>
          <a:xfrm>
            <a:off x="1473353" y="2280014"/>
            <a:ext cx="1353644" cy="33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17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Symptom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36677" y="3035108"/>
            <a:ext cx="4935734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คืออะไร?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36677" y="3366612"/>
            <a:ext cx="4926526" cy="2670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สิ่งที่เห็นชัดเจน วัดได้ รับรู้ได้ทันที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36677" y="3856963"/>
            <a:ext cx="4935734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ลักษณะ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6677" y="4188467"/>
            <a:ext cx="4926526" cy="8103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ผิวเผิน เห็นได้ด้วยตา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3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มักเป็นผลลัพธ์สุดท้าย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3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แก้แล้วอาจกลับมา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36677" y="5221197"/>
            <a:ext cx="4843650" cy="7367"/>
          </a:xfrm>
          <a:custGeom>
            <a:avLst/>
            <a:gdLst/>
            <a:ahLst/>
            <a:cxnLst/>
            <a:rect l="l" t="t" r="r" b="b"/>
            <a:pathLst>
              <a:path w="4843650" h="7367">
                <a:moveTo>
                  <a:pt x="0" y="0"/>
                </a:moveTo>
                <a:lnTo>
                  <a:pt x="4843650" y="0"/>
                </a:lnTo>
                <a:lnTo>
                  <a:pt x="4843650" y="7367"/>
                </a:lnTo>
                <a:lnTo>
                  <a:pt x="0" y="7367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14" name="Text 12"/>
          <p:cNvSpPr/>
          <p:nvPr/>
        </p:nvSpPr>
        <p:spPr>
          <a:xfrm>
            <a:off x="736677" y="5445884"/>
            <a:ext cx="4926526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เช่น อัตราตายมารดาสูง, ยอดผู้ป่วยล้น, ความผิดพลาดทางยา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252659" y="1775391"/>
            <a:ext cx="5567434" cy="4305876"/>
          </a:xfrm>
          <a:custGeom>
            <a:avLst/>
            <a:gdLst/>
            <a:ahLst/>
            <a:cxnLst/>
            <a:rect l="l" t="t" r="r" b="b"/>
            <a:pathLst>
              <a:path w="5567434" h="4305876">
                <a:moveTo>
                  <a:pt x="221021" y="0"/>
                </a:moveTo>
                <a:lnTo>
                  <a:pt x="5346414" y="0"/>
                </a:lnTo>
                <a:cubicBezTo>
                  <a:pt x="5468480" y="0"/>
                  <a:pt x="5567434" y="98954"/>
                  <a:pt x="5567434" y="221021"/>
                </a:cubicBezTo>
                <a:lnTo>
                  <a:pt x="5567434" y="4084855"/>
                </a:lnTo>
                <a:cubicBezTo>
                  <a:pt x="5567434" y="4206921"/>
                  <a:pt x="5468480" y="4305876"/>
                  <a:pt x="5346414" y="4305876"/>
                </a:cubicBezTo>
                <a:lnTo>
                  <a:pt x="221021" y="4305876"/>
                </a:lnTo>
                <a:cubicBezTo>
                  <a:pt x="98954" y="4305876"/>
                  <a:pt x="0" y="4206921"/>
                  <a:pt x="0" y="4084855"/>
                </a:cubicBezTo>
                <a:lnTo>
                  <a:pt x="0" y="221021"/>
                </a:lnTo>
                <a:cubicBezTo>
                  <a:pt x="0" y="99036"/>
                  <a:pt x="99036" y="0"/>
                  <a:pt x="221021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0071E3"/>
            </a:solidFill>
            <a:prstDash val="solid"/>
          </a:ln>
          <a:effectLst>
            <a:outerShdw sx="100000" sy="100000" kx="0" ky="0" algn="bl" rotWithShape="0" blurRad="184169" dist="36834" dir="5400000">
              <a:srgbClr val="000000">
                <a:alpha val="5882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6628364" y="2151096"/>
            <a:ext cx="589341" cy="589341"/>
          </a:xfrm>
          <a:custGeom>
            <a:avLst/>
            <a:gdLst/>
            <a:ahLst/>
            <a:cxnLst/>
            <a:rect l="l" t="t" r="r" b="b"/>
            <a:pathLst>
              <a:path w="589341" h="589341">
                <a:moveTo>
                  <a:pt x="147335" y="0"/>
                </a:moveTo>
                <a:lnTo>
                  <a:pt x="442006" y="0"/>
                </a:lnTo>
                <a:cubicBezTo>
                  <a:pt x="523377" y="0"/>
                  <a:pt x="589341" y="65964"/>
                  <a:pt x="589341" y="147335"/>
                </a:cubicBezTo>
                <a:lnTo>
                  <a:pt x="589341" y="442006"/>
                </a:lnTo>
                <a:cubicBezTo>
                  <a:pt x="589341" y="523377"/>
                  <a:pt x="523377" y="589341"/>
                  <a:pt x="442006" y="589341"/>
                </a:cubicBezTo>
                <a:lnTo>
                  <a:pt x="147335" y="589341"/>
                </a:lnTo>
                <a:cubicBezTo>
                  <a:pt x="65964" y="589341"/>
                  <a:pt x="0" y="523377"/>
                  <a:pt x="0" y="442006"/>
                </a:cubicBezTo>
                <a:lnTo>
                  <a:pt x="0" y="147335"/>
                </a:lnTo>
                <a:cubicBezTo>
                  <a:pt x="0" y="66019"/>
                  <a:pt x="66019" y="0"/>
                  <a:pt x="147335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7" name="Shape 15"/>
          <p:cNvSpPr/>
          <p:nvPr/>
        </p:nvSpPr>
        <p:spPr>
          <a:xfrm>
            <a:off x="6812533" y="2335265"/>
            <a:ext cx="221003" cy="221003"/>
          </a:xfrm>
          <a:custGeom>
            <a:avLst/>
            <a:gdLst/>
            <a:ahLst/>
            <a:cxnLst/>
            <a:rect l="l" t="t" r="r" b="b"/>
            <a:pathLst>
              <a:path w="221003" h="221003">
                <a:moveTo>
                  <a:pt x="179565" y="89782"/>
                </a:moveTo>
                <a:cubicBezTo>
                  <a:pt x="179565" y="109595"/>
                  <a:pt x="173133" y="127897"/>
                  <a:pt x="162299" y="142746"/>
                </a:cubicBezTo>
                <a:lnTo>
                  <a:pt x="216946" y="197435"/>
                </a:lnTo>
                <a:cubicBezTo>
                  <a:pt x="222341" y="202831"/>
                  <a:pt x="222341" y="211593"/>
                  <a:pt x="216946" y="216989"/>
                </a:cubicBezTo>
                <a:cubicBezTo>
                  <a:pt x="211550" y="222384"/>
                  <a:pt x="202788" y="222384"/>
                  <a:pt x="197392" y="216989"/>
                </a:cubicBezTo>
                <a:lnTo>
                  <a:pt x="142746" y="162299"/>
                </a:lnTo>
                <a:cubicBezTo>
                  <a:pt x="127897" y="173133"/>
                  <a:pt x="109595" y="179565"/>
                  <a:pt x="89782" y="179565"/>
                </a:cubicBezTo>
                <a:cubicBezTo>
                  <a:pt x="40186" y="179565"/>
                  <a:pt x="0" y="139379"/>
                  <a:pt x="0" y="89782"/>
                </a:cubicBezTo>
                <a:cubicBezTo>
                  <a:pt x="0" y="40186"/>
                  <a:pt x="40186" y="0"/>
                  <a:pt x="89782" y="0"/>
                </a:cubicBezTo>
                <a:cubicBezTo>
                  <a:pt x="139379" y="0"/>
                  <a:pt x="179565" y="40186"/>
                  <a:pt x="179565" y="89782"/>
                </a:cubicBezTo>
                <a:close/>
                <a:moveTo>
                  <a:pt x="89782" y="151940"/>
                </a:moveTo>
                <a:cubicBezTo>
                  <a:pt x="124088" y="151940"/>
                  <a:pt x="151940" y="124088"/>
                  <a:pt x="151940" y="89782"/>
                </a:cubicBezTo>
                <a:cubicBezTo>
                  <a:pt x="151940" y="55477"/>
                  <a:pt x="124088" y="27625"/>
                  <a:pt x="89782" y="27625"/>
                </a:cubicBezTo>
                <a:cubicBezTo>
                  <a:pt x="55477" y="27625"/>
                  <a:pt x="27625" y="55477"/>
                  <a:pt x="27625" y="89782"/>
                </a:cubicBezTo>
                <a:cubicBezTo>
                  <a:pt x="27625" y="124088"/>
                  <a:pt x="55477" y="151940"/>
                  <a:pt x="89782" y="15194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7365041" y="2280014"/>
            <a:ext cx="1593063" cy="33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17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628364" y="3035108"/>
            <a:ext cx="4908109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คืออะไร?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628364" y="3366612"/>
            <a:ext cx="4898900" cy="2670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เหตุที่ก่อให้เกิดปัญหาซ้ำ อยู่ลึกในระบบ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628364" y="3856963"/>
            <a:ext cx="4908109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ลักษณะ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628364" y="4188467"/>
            <a:ext cx="4898900" cy="8103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ต้องถาม "ทำไม" ซ้ำๆ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3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อยู่ในระดับโครงสร้าง/นโยบาย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3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แก้แล้วยั่งยืน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628364" y="5221197"/>
            <a:ext cx="4816024" cy="7367"/>
          </a:xfrm>
          <a:custGeom>
            <a:avLst/>
            <a:gdLst/>
            <a:ahLst/>
            <a:cxnLst/>
            <a:rect l="l" t="t" r="r" b="b"/>
            <a:pathLst>
              <a:path w="4816024" h="7367">
                <a:moveTo>
                  <a:pt x="0" y="0"/>
                </a:moveTo>
                <a:lnTo>
                  <a:pt x="4816024" y="0"/>
                </a:lnTo>
                <a:lnTo>
                  <a:pt x="4816024" y="7367"/>
                </a:lnTo>
                <a:lnTo>
                  <a:pt x="0" y="7367"/>
                </a:lnTo>
                <a:lnTo>
                  <a:pt x="0" y="0"/>
                </a:lnTo>
                <a:close/>
              </a:path>
            </a:pathLst>
          </a:custGeom>
          <a:solidFill>
            <a:srgbClr val="E5E5E5"/>
          </a:solidFill>
          <a:ln/>
        </p:spPr>
      </p:sp>
      <p:sp>
        <p:nvSpPr>
          <p:cNvPr id="24" name="Text 22"/>
          <p:cNvSpPr/>
          <p:nvPr/>
        </p:nvSpPr>
        <p:spPr>
          <a:xfrm>
            <a:off x="6628364" y="5445884"/>
            <a:ext cx="4898900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เช่น นโยบายไม่ครอบคลุม, ขาดทรัพยากร, ระบบติดตามบกพร่อง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68338" y="6307795"/>
            <a:ext cx="11455323" cy="552508"/>
          </a:xfrm>
          <a:custGeom>
            <a:avLst/>
            <a:gdLst/>
            <a:ahLst/>
            <a:cxnLst/>
            <a:rect l="l" t="t" r="r" b="b"/>
            <a:pathLst>
              <a:path w="11455323" h="552508">
                <a:moveTo>
                  <a:pt x="110502" y="0"/>
                </a:moveTo>
                <a:lnTo>
                  <a:pt x="11344822" y="0"/>
                </a:lnTo>
                <a:cubicBezTo>
                  <a:pt x="11405850" y="0"/>
                  <a:pt x="11455323" y="49473"/>
                  <a:pt x="11455323" y="110502"/>
                </a:cubicBezTo>
                <a:lnTo>
                  <a:pt x="11455323" y="442006"/>
                </a:lnTo>
                <a:cubicBezTo>
                  <a:pt x="11455323" y="503034"/>
                  <a:pt x="11405850" y="552508"/>
                  <a:pt x="11344822" y="552508"/>
                </a:cubicBezTo>
                <a:lnTo>
                  <a:pt x="110502" y="552508"/>
                </a:lnTo>
                <a:cubicBezTo>
                  <a:pt x="49473" y="552508"/>
                  <a:pt x="0" y="503034"/>
                  <a:pt x="0" y="442006"/>
                </a:cubicBezTo>
                <a:lnTo>
                  <a:pt x="0" y="110502"/>
                </a:lnTo>
                <a:cubicBezTo>
                  <a:pt x="0" y="49473"/>
                  <a:pt x="49473" y="0"/>
                  <a:pt x="110502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635384" y="6491964"/>
            <a:ext cx="138127" cy="184169"/>
          </a:xfrm>
          <a:custGeom>
            <a:avLst/>
            <a:gdLst/>
            <a:ahLst/>
            <a:cxnLst/>
            <a:rect l="l" t="t" r="r" b="b"/>
            <a:pathLst>
              <a:path w="138127" h="184169">
                <a:moveTo>
                  <a:pt x="105358" y="138127"/>
                </a:moveTo>
                <a:cubicBezTo>
                  <a:pt x="107984" y="130105"/>
                  <a:pt x="113235" y="122839"/>
                  <a:pt x="119170" y="116581"/>
                </a:cubicBezTo>
                <a:cubicBezTo>
                  <a:pt x="130933" y="104207"/>
                  <a:pt x="138127" y="87480"/>
                  <a:pt x="138127" y="69063"/>
                </a:cubicBezTo>
                <a:cubicBezTo>
                  <a:pt x="138127" y="30935"/>
                  <a:pt x="107192" y="0"/>
                  <a:pt x="69063" y="0"/>
                </a:cubicBezTo>
                <a:cubicBezTo>
                  <a:pt x="30935" y="0"/>
                  <a:pt x="0" y="30935"/>
                  <a:pt x="0" y="69063"/>
                </a:cubicBezTo>
                <a:cubicBezTo>
                  <a:pt x="0" y="87480"/>
                  <a:pt x="7194" y="104207"/>
                  <a:pt x="18956" y="116581"/>
                </a:cubicBezTo>
                <a:cubicBezTo>
                  <a:pt x="24892" y="122839"/>
                  <a:pt x="30179" y="130105"/>
                  <a:pt x="32769" y="138127"/>
                </a:cubicBezTo>
                <a:lnTo>
                  <a:pt x="105322" y="138127"/>
                </a:lnTo>
                <a:close/>
                <a:moveTo>
                  <a:pt x="103595" y="155393"/>
                </a:moveTo>
                <a:lnTo>
                  <a:pt x="34532" y="155393"/>
                </a:lnTo>
                <a:lnTo>
                  <a:pt x="34532" y="161148"/>
                </a:lnTo>
                <a:cubicBezTo>
                  <a:pt x="34532" y="177047"/>
                  <a:pt x="47409" y="189924"/>
                  <a:pt x="63308" y="189924"/>
                </a:cubicBezTo>
                <a:lnTo>
                  <a:pt x="74819" y="189924"/>
                </a:lnTo>
                <a:cubicBezTo>
                  <a:pt x="90718" y="189924"/>
                  <a:pt x="103595" y="177047"/>
                  <a:pt x="103595" y="161148"/>
                </a:cubicBezTo>
                <a:lnTo>
                  <a:pt x="103595" y="155393"/>
                </a:lnTo>
                <a:close/>
                <a:moveTo>
                  <a:pt x="66186" y="40287"/>
                </a:moveTo>
                <a:cubicBezTo>
                  <a:pt x="51870" y="40287"/>
                  <a:pt x="40287" y="51870"/>
                  <a:pt x="40287" y="66186"/>
                </a:cubicBezTo>
                <a:cubicBezTo>
                  <a:pt x="40287" y="70970"/>
                  <a:pt x="36438" y="74819"/>
                  <a:pt x="31654" y="74819"/>
                </a:cubicBezTo>
                <a:cubicBezTo>
                  <a:pt x="26870" y="74819"/>
                  <a:pt x="23021" y="70970"/>
                  <a:pt x="23021" y="66186"/>
                </a:cubicBezTo>
                <a:cubicBezTo>
                  <a:pt x="23021" y="42337"/>
                  <a:pt x="42337" y="23021"/>
                  <a:pt x="66186" y="23021"/>
                </a:cubicBezTo>
                <a:cubicBezTo>
                  <a:pt x="70970" y="23021"/>
                  <a:pt x="74819" y="26870"/>
                  <a:pt x="74819" y="31654"/>
                </a:cubicBezTo>
                <a:cubicBezTo>
                  <a:pt x="74819" y="36438"/>
                  <a:pt x="70970" y="40287"/>
                  <a:pt x="66186" y="40287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7" name="Text 25"/>
          <p:cNvSpPr/>
          <p:nvPr/>
        </p:nvSpPr>
        <p:spPr>
          <a:xfrm>
            <a:off x="930054" y="6455130"/>
            <a:ext cx="6565631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หลักการสำคัญ:</a:t>
            </a:r>
            <a:pPr>
              <a:lnSpc>
                <a:spcPct val="130000"/>
              </a:lnSpc>
            </a:pPr>
            <a:r>
              <a:rPr lang="en-US" sz="1305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การแก้ที่ Symptom คือการรักษาอาการ การแก้ที่ Root Cause คือการรักษาโรค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50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CASE EXAMPLE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อัตราตายมารดาสูง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952500"/>
            <a:ext cx="11628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การไล่ระดับสาเหตุในบริบทสุขภาพ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7500" y="1365250"/>
            <a:ext cx="11557000" cy="920750"/>
          </a:xfrm>
          <a:custGeom>
            <a:avLst/>
            <a:gdLst/>
            <a:ahLst/>
            <a:cxnLst/>
            <a:rect l="l" t="t" r="r" b="b"/>
            <a:pathLst>
              <a:path w="11557000" h="920750">
                <a:moveTo>
                  <a:pt x="126999" y="0"/>
                </a:moveTo>
                <a:lnTo>
                  <a:pt x="11430001" y="0"/>
                </a:lnTo>
                <a:cubicBezTo>
                  <a:pt x="11500141" y="0"/>
                  <a:pt x="11557000" y="56859"/>
                  <a:pt x="11557000" y="126999"/>
                </a:cubicBezTo>
                <a:lnTo>
                  <a:pt x="11557000" y="793751"/>
                </a:lnTo>
                <a:cubicBezTo>
                  <a:pt x="11557000" y="863891"/>
                  <a:pt x="11500141" y="920750"/>
                  <a:pt x="11430001" y="920750"/>
                </a:cubicBezTo>
                <a:lnTo>
                  <a:pt x="126999" y="920750"/>
                </a:lnTo>
                <a:cubicBezTo>
                  <a:pt x="56859" y="920750"/>
                  <a:pt x="0" y="863891"/>
                  <a:pt x="0" y="793751"/>
                </a:cubicBezTo>
                <a:lnTo>
                  <a:pt x="0" y="126999"/>
                </a:lnTo>
                <a:cubicBezTo>
                  <a:pt x="0" y="56906"/>
                  <a:pt x="56906" y="0"/>
                  <a:pt x="12699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508000" y="1603276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86868B">
              <a:alpha val="1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692745" y="1698526"/>
            <a:ext cx="1666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11250" y="1555750"/>
            <a:ext cx="10668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Symptom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11250" y="1873151"/>
            <a:ext cx="10644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อัตราตายมารดาสูงกว่าเป้าหมาย WHO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24563" y="2444651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1" name="Shape 9"/>
          <p:cNvSpPr/>
          <p:nvPr/>
        </p:nvSpPr>
        <p:spPr>
          <a:xfrm>
            <a:off x="317500" y="2793901"/>
            <a:ext cx="11557000" cy="920750"/>
          </a:xfrm>
          <a:custGeom>
            <a:avLst/>
            <a:gdLst/>
            <a:ahLst/>
            <a:cxnLst/>
            <a:rect l="l" t="t" r="r" b="b"/>
            <a:pathLst>
              <a:path w="11557000" h="920750">
                <a:moveTo>
                  <a:pt x="126999" y="0"/>
                </a:moveTo>
                <a:lnTo>
                  <a:pt x="11430001" y="0"/>
                </a:lnTo>
                <a:cubicBezTo>
                  <a:pt x="11500141" y="0"/>
                  <a:pt x="11557000" y="56859"/>
                  <a:pt x="11557000" y="126999"/>
                </a:cubicBezTo>
                <a:lnTo>
                  <a:pt x="11557000" y="793751"/>
                </a:lnTo>
                <a:cubicBezTo>
                  <a:pt x="11557000" y="863891"/>
                  <a:pt x="11500141" y="920750"/>
                  <a:pt x="11430001" y="920750"/>
                </a:cubicBezTo>
                <a:lnTo>
                  <a:pt x="126999" y="920750"/>
                </a:lnTo>
                <a:cubicBezTo>
                  <a:pt x="56859" y="920750"/>
                  <a:pt x="0" y="863891"/>
                  <a:pt x="0" y="793751"/>
                </a:cubicBezTo>
                <a:lnTo>
                  <a:pt x="0" y="126999"/>
                </a:lnTo>
                <a:cubicBezTo>
                  <a:pt x="0" y="56906"/>
                  <a:pt x="56906" y="0"/>
                  <a:pt x="12699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508000" y="3031927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76672" y="3127177"/>
            <a:ext cx="206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11250" y="2984401"/>
            <a:ext cx="10668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Immediate Causes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11250" y="3301802"/>
            <a:ext cx="10644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เลือดออกหลังคลอด, ครรภ์เป็นพิษ, การติดเชื้อ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024563" y="3873302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7" name="Shape 15"/>
          <p:cNvSpPr/>
          <p:nvPr/>
        </p:nvSpPr>
        <p:spPr>
          <a:xfrm>
            <a:off x="317500" y="4222552"/>
            <a:ext cx="11557000" cy="920750"/>
          </a:xfrm>
          <a:custGeom>
            <a:avLst/>
            <a:gdLst/>
            <a:ahLst/>
            <a:cxnLst/>
            <a:rect l="l" t="t" r="r" b="b"/>
            <a:pathLst>
              <a:path w="11557000" h="920750">
                <a:moveTo>
                  <a:pt x="126999" y="0"/>
                </a:moveTo>
                <a:lnTo>
                  <a:pt x="11430001" y="0"/>
                </a:lnTo>
                <a:cubicBezTo>
                  <a:pt x="11500141" y="0"/>
                  <a:pt x="11557000" y="56859"/>
                  <a:pt x="11557000" y="126999"/>
                </a:cubicBezTo>
                <a:lnTo>
                  <a:pt x="11557000" y="793751"/>
                </a:lnTo>
                <a:cubicBezTo>
                  <a:pt x="11557000" y="863891"/>
                  <a:pt x="11500141" y="920750"/>
                  <a:pt x="11430001" y="920750"/>
                </a:cubicBezTo>
                <a:lnTo>
                  <a:pt x="126999" y="920750"/>
                </a:lnTo>
                <a:cubicBezTo>
                  <a:pt x="56859" y="920750"/>
                  <a:pt x="0" y="863891"/>
                  <a:pt x="0" y="793751"/>
                </a:cubicBezTo>
                <a:lnTo>
                  <a:pt x="0" y="126999"/>
                </a:lnTo>
                <a:cubicBezTo>
                  <a:pt x="0" y="56906"/>
                  <a:pt x="56906" y="0"/>
                  <a:pt x="12699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508000" y="4460579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0071E3">
              <a:alpha val="20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674191" y="4555829"/>
            <a:ext cx="206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11250" y="4413052"/>
            <a:ext cx="10668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Underlying Causes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11250" y="4730454"/>
            <a:ext cx="10644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ขาดการติดตามหลังคลอด, ไม่มีระบบส่งต่อ, บุคลากรไม่เพียงพอ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024563" y="530195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3" name="Shape 21"/>
          <p:cNvSpPr/>
          <p:nvPr/>
        </p:nvSpPr>
        <p:spPr>
          <a:xfrm>
            <a:off x="323850" y="5657554"/>
            <a:ext cx="11545888" cy="933450"/>
          </a:xfrm>
          <a:custGeom>
            <a:avLst/>
            <a:gdLst/>
            <a:ahLst/>
            <a:cxnLst/>
            <a:rect l="l" t="t" r="r" b="b"/>
            <a:pathLst>
              <a:path w="11545888" h="933450">
                <a:moveTo>
                  <a:pt x="126996" y="0"/>
                </a:moveTo>
                <a:lnTo>
                  <a:pt x="11418892" y="0"/>
                </a:lnTo>
                <a:cubicBezTo>
                  <a:pt x="11489030" y="0"/>
                  <a:pt x="11545888" y="56858"/>
                  <a:pt x="11545888" y="126996"/>
                </a:cubicBezTo>
                <a:lnTo>
                  <a:pt x="11545888" y="806454"/>
                </a:lnTo>
                <a:cubicBezTo>
                  <a:pt x="11545888" y="876592"/>
                  <a:pt x="11489030" y="933450"/>
                  <a:pt x="11418892" y="933450"/>
                </a:cubicBezTo>
                <a:lnTo>
                  <a:pt x="126996" y="933450"/>
                </a:lnTo>
                <a:cubicBezTo>
                  <a:pt x="56858" y="933450"/>
                  <a:pt x="0" y="876592"/>
                  <a:pt x="0" y="806454"/>
                </a:cubicBezTo>
                <a:lnTo>
                  <a:pt x="0" y="126996"/>
                </a:lnTo>
                <a:cubicBezTo>
                  <a:pt x="0" y="56905"/>
                  <a:pt x="56905" y="0"/>
                  <a:pt x="126996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0071E3"/>
            </a:solidFill>
            <a:prstDash val="solid"/>
          </a:ln>
          <a:effectLst>
            <a:outerShdw sx="100000" sy="100000" kx="0" ky="0" algn="bl" rotWithShape="0" blurRad="95250" dist="15875" dir="5400000">
              <a:srgbClr val="000000">
                <a:alpha val="5098"/>
              </a:srgbClr>
            </a:outerShdw>
          </a:effectLst>
        </p:spPr>
      </p:sp>
      <p:sp>
        <p:nvSpPr>
          <p:cNvPr id="24" name="Shape 22"/>
          <p:cNvSpPr/>
          <p:nvPr/>
        </p:nvSpPr>
        <p:spPr>
          <a:xfrm>
            <a:off x="520700" y="5901929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5" name="Text 23"/>
          <p:cNvSpPr/>
          <p:nvPr/>
        </p:nvSpPr>
        <p:spPr>
          <a:xfrm>
            <a:off x="687090" y="5997179"/>
            <a:ext cx="206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23950" y="5854402"/>
            <a:ext cx="106441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123950" y="6171804"/>
            <a:ext cx="10620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นโยบายสาธารณสุขไม่ครอบคลุม, ขาดทรัพยากร, การจัดสรรงบประมาณไม่เหมาะสม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17500" y="6724254"/>
            <a:ext cx="11557000" cy="381000"/>
          </a:xfrm>
          <a:custGeom>
            <a:avLst/>
            <a:gdLst/>
            <a:ahLst/>
            <a:cxnLst/>
            <a:rect l="l" t="t" r="r" b="b"/>
            <a:pathLst>
              <a:path w="11557000" h="381000">
                <a:moveTo>
                  <a:pt x="95250" y="0"/>
                </a:moveTo>
                <a:lnTo>
                  <a:pt x="11461750" y="0"/>
                </a:lnTo>
                <a:cubicBezTo>
                  <a:pt x="11514320" y="0"/>
                  <a:pt x="11557000" y="42680"/>
                  <a:pt x="11557000" y="95250"/>
                </a:cubicBezTo>
                <a:lnTo>
                  <a:pt x="11557000" y="285750"/>
                </a:lnTo>
                <a:cubicBezTo>
                  <a:pt x="11557000" y="338320"/>
                  <a:pt x="11514320" y="381000"/>
                  <a:pt x="11461750" y="381000"/>
                </a:cubicBezTo>
                <a:lnTo>
                  <a:pt x="95250" y="381000"/>
                </a:lnTo>
                <a:cubicBezTo>
                  <a:pt x="42680" y="381000"/>
                  <a:pt x="0" y="338320"/>
                  <a:pt x="0" y="2857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476250" y="6819504"/>
            <a:ext cx="1130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ที่มา: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อ้างอิงจาก WHO Global Causes of Maternal Death (2025) และการศึกษา RCA ใน Iran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ANALYTICAL FRAMEWORK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ระดับของสาเหตุ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โครงสร้างสาเหตุ 3 ระดับ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828800"/>
            <a:ext cx="3657600" cy="3886200"/>
          </a:xfrm>
          <a:custGeom>
            <a:avLst/>
            <a:gdLst/>
            <a:ahLst/>
            <a:cxnLst/>
            <a:rect l="l" t="t" r="r" b="b"/>
            <a:pathLst>
              <a:path w="3657600" h="3886200">
                <a:moveTo>
                  <a:pt x="152412" y="0"/>
                </a:moveTo>
                <a:lnTo>
                  <a:pt x="3505188" y="0"/>
                </a:lnTo>
                <a:cubicBezTo>
                  <a:pt x="3589363" y="0"/>
                  <a:pt x="3657600" y="68237"/>
                  <a:pt x="3657600" y="152412"/>
                </a:cubicBezTo>
                <a:lnTo>
                  <a:pt x="3657600" y="3733788"/>
                </a:lnTo>
                <a:cubicBezTo>
                  <a:pt x="3657600" y="3817963"/>
                  <a:pt x="3589363" y="3886200"/>
                  <a:pt x="3505188" y="3886200"/>
                </a:cubicBezTo>
                <a:lnTo>
                  <a:pt x="152412" y="3886200"/>
                </a:lnTo>
                <a:cubicBezTo>
                  <a:pt x="68237" y="3886200"/>
                  <a:pt x="0" y="3817963"/>
                  <a:pt x="0" y="3733788"/>
                </a:cubicBezTo>
                <a:lnTo>
                  <a:pt x="0" y="152412"/>
                </a:lnTo>
                <a:cubicBezTo>
                  <a:pt x="0" y="68294"/>
                  <a:pt x="68294" y="0"/>
                  <a:pt x="15241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09600" y="205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6868B">
              <a:alpha val="10196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800695" y="2152650"/>
            <a:ext cx="171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81100" y="2133600"/>
            <a:ext cx="121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Immediate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9600" y="2705100"/>
            <a:ext cx="3286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สาเหตุเฉพาะหน้า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9600" y="3086100"/>
            <a:ext cx="3276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อาการที่เกิดขึ้นทันที มองเห็นได้ชัดเจน เป็นผลลัพธ์สุดท้ายของกระบวนการ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9600" y="4114800"/>
            <a:ext cx="3200400" cy="1371600"/>
          </a:xfrm>
          <a:custGeom>
            <a:avLst/>
            <a:gdLst/>
            <a:ahLst/>
            <a:cxnLst/>
            <a:rect l="l" t="t" r="r" b="b"/>
            <a:pathLst>
              <a:path w="3200400" h="1371600">
                <a:moveTo>
                  <a:pt x="114295" y="0"/>
                </a:moveTo>
                <a:lnTo>
                  <a:pt x="3086105" y="0"/>
                </a:lnTo>
                <a:cubicBezTo>
                  <a:pt x="3149186" y="0"/>
                  <a:pt x="3200400" y="51214"/>
                  <a:pt x="3200400" y="114295"/>
                </a:cubicBezTo>
                <a:lnTo>
                  <a:pt x="3200400" y="1257305"/>
                </a:lnTo>
                <a:cubicBezTo>
                  <a:pt x="3200400" y="1320386"/>
                  <a:pt x="3149186" y="1371600"/>
                  <a:pt x="3086105" y="1371600"/>
                </a:cubicBezTo>
                <a:lnTo>
                  <a:pt x="114295" y="1371600"/>
                </a:lnTo>
                <a:cubicBezTo>
                  <a:pt x="51214" y="1371600"/>
                  <a:pt x="0" y="1320386"/>
                  <a:pt x="0" y="1257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86868B">
              <a:alpha val="5098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762000" y="4274820"/>
            <a:ext cx="660440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62000" y="4572000"/>
            <a:ext cx="297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การให้ยาผิด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62000" y="4838700"/>
            <a:ext cx="297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การติดเชื้อหลังผ่าตัด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62000" y="5105400"/>
            <a:ext cx="297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ผู้ป่วยหกล้ม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67200" y="1828800"/>
            <a:ext cx="3657600" cy="3886200"/>
          </a:xfrm>
          <a:custGeom>
            <a:avLst/>
            <a:gdLst/>
            <a:ahLst/>
            <a:cxnLst/>
            <a:rect l="l" t="t" r="r" b="b"/>
            <a:pathLst>
              <a:path w="3657600" h="3886200">
                <a:moveTo>
                  <a:pt x="152412" y="0"/>
                </a:moveTo>
                <a:lnTo>
                  <a:pt x="3505188" y="0"/>
                </a:lnTo>
                <a:cubicBezTo>
                  <a:pt x="3589363" y="0"/>
                  <a:pt x="3657600" y="68237"/>
                  <a:pt x="3657600" y="152412"/>
                </a:cubicBezTo>
                <a:lnTo>
                  <a:pt x="3657600" y="3733788"/>
                </a:lnTo>
                <a:cubicBezTo>
                  <a:pt x="3657600" y="3817963"/>
                  <a:pt x="3589363" y="3886200"/>
                  <a:pt x="3505188" y="3886200"/>
                </a:cubicBezTo>
                <a:lnTo>
                  <a:pt x="152412" y="3886200"/>
                </a:lnTo>
                <a:cubicBezTo>
                  <a:pt x="68237" y="3886200"/>
                  <a:pt x="0" y="3817963"/>
                  <a:pt x="0" y="3733788"/>
                </a:cubicBezTo>
                <a:lnTo>
                  <a:pt x="0" y="152412"/>
                </a:lnTo>
                <a:cubicBezTo>
                  <a:pt x="0" y="68294"/>
                  <a:pt x="68294" y="0"/>
                  <a:pt x="15241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4495800" y="205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4670822" y="2152650"/>
            <a:ext cx="200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067300" y="2133600"/>
            <a:ext cx="1247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Underlying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95800" y="2705100"/>
            <a:ext cx="3286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สาเหตุเชิงลึก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95800" y="3086100"/>
            <a:ext cx="3276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กระบวนการ ระบบย่อยที่บกพร่อง ทำให้เกิดสาเหตุเฉพาะหน้า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95800" y="4114800"/>
            <a:ext cx="3200400" cy="1371600"/>
          </a:xfrm>
          <a:custGeom>
            <a:avLst/>
            <a:gdLst/>
            <a:ahLst/>
            <a:cxnLst/>
            <a:rect l="l" t="t" r="r" b="b"/>
            <a:pathLst>
              <a:path w="3200400" h="1371600">
                <a:moveTo>
                  <a:pt x="114295" y="0"/>
                </a:moveTo>
                <a:lnTo>
                  <a:pt x="3086105" y="0"/>
                </a:lnTo>
                <a:cubicBezTo>
                  <a:pt x="3149186" y="0"/>
                  <a:pt x="3200400" y="51214"/>
                  <a:pt x="3200400" y="114295"/>
                </a:cubicBezTo>
                <a:lnTo>
                  <a:pt x="3200400" y="1257305"/>
                </a:lnTo>
                <a:cubicBezTo>
                  <a:pt x="3200400" y="1320386"/>
                  <a:pt x="3149186" y="1371600"/>
                  <a:pt x="3086105" y="1371600"/>
                </a:cubicBezTo>
                <a:lnTo>
                  <a:pt x="114295" y="1371600"/>
                </a:lnTo>
                <a:cubicBezTo>
                  <a:pt x="51214" y="1371600"/>
                  <a:pt x="0" y="1320386"/>
                  <a:pt x="0" y="1257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4648200" y="4274820"/>
            <a:ext cx="660440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48200" y="4572000"/>
            <a:ext cx="297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ระบบตรวจสอบไม่มีประสิทธิภาพ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648200" y="4838700"/>
            <a:ext cx="297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การสื่อสารไม่ชัดเจน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648200" y="5105400"/>
            <a:ext cx="297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ขาดโปรโตคอลมาตรฐาน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161020" y="1836420"/>
            <a:ext cx="3644265" cy="3872865"/>
          </a:xfrm>
          <a:custGeom>
            <a:avLst/>
            <a:gdLst/>
            <a:ahLst/>
            <a:cxnLst/>
            <a:rect l="l" t="t" r="r" b="b"/>
            <a:pathLst>
              <a:path w="3644265" h="3872865">
                <a:moveTo>
                  <a:pt x="152403" y="0"/>
                </a:moveTo>
                <a:lnTo>
                  <a:pt x="3491862" y="0"/>
                </a:lnTo>
                <a:cubicBezTo>
                  <a:pt x="3576032" y="0"/>
                  <a:pt x="3644265" y="68233"/>
                  <a:pt x="3644265" y="152403"/>
                </a:cubicBezTo>
                <a:lnTo>
                  <a:pt x="3644265" y="3720462"/>
                </a:lnTo>
                <a:cubicBezTo>
                  <a:pt x="3644265" y="3804632"/>
                  <a:pt x="3576032" y="3872865"/>
                  <a:pt x="3491862" y="3872865"/>
                </a:cubicBezTo>
                <a:lnTo>
                  <a:pt x="152403" y="3872865"/>
                </a:lnTo>
                <a:cubicBezTo>
                  <a:pt x="68233" y="3872865"/>
                  <a:pt x="0" y="3804632"/>
                  <a:pt x="0" y="3720462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0071E3"/>
            </a:solidFill>
            <a:prstDash val="solid"/>
          </a:ln>
          <a:effectLst>
            <a:outerShdw sx="100000" sy="100000" kx="0" ky="0" algn="bl" rotWithShape="0" blurRad="114300" dist="19050" dir="5400000">
              <a:srgbClr val="000000">
                <a:alpha val="5098"/>
              </a:srgbClr>
            </a:outerShdw>
          </a:effectLst>
        </p:spPr>
      </p:sp>
      <p:sp>
        <p:nvSpPr>
          <p:cNvPr id="28" name="Shape 26"/>
          <p:cNvSpPr/>
          <p:nvPr/>
        </p:nvSpPr>
        <p:spPr>
          <a:xfrm>
            <a:off x="8397240" y="207264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9" name="Text 27"/>
          <p:cNvSpPr/>
          <p:nvPr/>
        </p:nvSpPr>
        <p:spPr>
          <a:xfrm>
            <a:off x="8569762" y="2167891"/>
            <a:ext cx="20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968740" y="2148841"/>
            <a:ext cx="6000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397240" y="2720341"/>
            <a:ext cx="3257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สาเหตุระดับราก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397240" y="3101341"/>
            <a:ext cx="32480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โครงสร้าง นโยบาย วัฒนธรรมองค์กร ที่เป็นต้นกำเนิดของปัญหา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397240" y="4099561"/>
            <a:ext cx="3171825" cy="1371600"/>
          </a:xfrm>
          <a:custGeom>
            <a:avLst/>
            <a:gdLst/>
            <a:ahLst/>
            <a:cxnLst/>
            <a:rect l="l" t="t" r="r" b="b"/>
            <a:pathLst>
              <a:path w="3171825" h="1371600">
                <a:moveTo>
                  <a:pt x="114295" y="0"/>
                </a:moveTo>
                <a:lnTo>
                  <a:pt x="3057530" y="0"/>
                </a:lnTo>
                <a:cubicBezTo>
                  <a:pt x="3120611" y="0"/>
                  <a:pt x="3171825" y="51214"/>
                  <a:pt x="3171825" y="114295"/>
                </a:cubicBezTo>
                <a:lnTo>
                  <a:pt x="3171825" y="1257305"/>
                </a:lnTo>
                <a:cubicBezTo>
                  <a:pt x="3171825" y="1320386"/>
                  <a:pt x="3120611" y="1371600"/>
                  <a:pt x="3057530" y="1371600"/>
                </a:cubicBezTo>
                <a:lnTo>
                  <a:pt x="114295" y="1371600"/>
                </a:lnTo>
                <a:cubicBezTo>
                  <a:pt x="51214" y="1371600"/>
                  <a:pt x="0" y="1320386"/>
                  <a:pt x="0" y="1257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8549640" y="4259580"/>
            <a:ext cx="660440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549640" y="4556761"/>
            <a:ext cx="2943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นโยบายไม่ครอบคลุม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549640" y="4823461"/>
            <a:ext cx="2943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การจัดสรรงบประมาณไม่เหมาะสม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549640" y="5090161"/>
            <a:ext cx="2943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วัฒนธรรมความปลอดภัยอ่อนแอ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81000" y="5943600"/>
            <a:ext cx="11430000" cy="533400"/>
          </a:xfrm>
          <a:custGeom>
            <a:avLst/>
            <a:gdLst/>
            <a:ahLst/>
            <a:cxnLst/>
            <a:rect l="l" t="t" r="r" b="b"/>
            <a:pathLst>
              <a:path w="11430000" h="533400">
                <a:moveTo>
                  <a:pt x="114302" y="0"/>
                </a:moveTo>
                <a:lnTo>
                  <a:pt x="11315698" y="0"/>
                </a:lnTo>
                <a:cubicBezTo>
                  <a:pt x="11378783" y="0"/>
                  <a:pt x="11430000" y="51217"/>
                  <a:pt x="11430000" y="114302"/>
                </a:cubicBezTo>
                <a:lnTo>
                  <a:pt x="11430000" y="419098"/>
                </a:lnTo>
                <a:cubicBezTo>
                  <a:pt x="11430000" y="482183"/>
                  <a:pt x="11378783" y="533400"/>
                  <a:pt x="113156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33413" y="61150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0" name="Text 38"/>
          <p:cNvSpPr/>
          <p:nvPr/>
        </p:nvSpPr>
        <p:spPr>
          <a:xfrm>
            <a:off x="962025" y="6096000"/>
            <a:ext cx="5124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ต้องถาม "ทำไม" ซ้ำๆ จนกว่าจะถึงระดับที่สามารถดำเนินการแก้ไขได้จริง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STRATEGIC IMPACT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ทำไมต้องหา Root Cause?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573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ผลกระทบของการแก้เฉพาะอาการ vs การแก้ที่สาเหตุราก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828800"/>
            <a:ext cx="5562600" cy="4000500"/>
          </a:xfrm>
          <a:custGeom>
            <a:avLst/>
            <a:gdLst/>
            <a:ahLst/>
            <a:cxnLst/>
            <a:rect l="l" t="t" r="r" b="b"/>
            <a:pathLst>
              <a:path w="5562600" h="4000500">
                <a:moveTo>
                  <a:pt x="228589" y="0"/>
                </a:moveTo>
                <a:lnTo>
                  <a:pt x="5334011" y="0"/>
                </a:lnTo>
                <a:cubicBezTo>
                  <a:pt x="5460173" y="0"/>
                  <a:pt x="5562600" y="102427"/>
                  <a:pt x="5562600" y="228589"/>
                </a:cubicBezTo>
                <a:lnTo>
                  <a:pt x="5562600" y="3771911"/>
                </a:lnTo>
                <a:cubicBezTo>
                  <a:pt x="5562600" y="3898073"/>
                  <a:pt x="5460173" y="4000500"/>
                  <a:pt x="5334011" y="4000500"/>
                </a:cubicBezTo>
                <a:lnTo>
                  <a:pt x="228589" y="4000500"/>
                </a:lnTo>
                <a:cubicBezTo>
                  <a:pt x="102427" y="4000500"/>
                  <a:pt x="0" y="3898073"/>
                  <a:pt x="0" y="3771911"/>
                </a:cubicBezTo>
                <a:lnTo>
                  <a:pt x="0" y="228589"/>
                </a:lnTo>
                <a:cubicBezTo>
                  <a:pt x="0" y="102427"/>
                  <a:pt x="102427" y="0"/>
                  <a:pt x="22858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90500" dist="38100" dir="5400000">
              <a:srgbClr val="000000">
                <a:alpha val="5882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85800" y="2133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86868B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862013" y="23241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07169" y="185738"/>
                </a:moveTo>
                <a:lnTo>
                  <a:pt x="228600" y="185738"/>
                </a:lnTo>
                <a:cubicBezTo>
                  <a:pt x="244361" y="185738"/>
                  <a:pt x="257175" y="172923"/>
                  <a:pt x="257175" y="157163"/>
                </a:cubicBezTo>
                <a:lnTo>
                  <a:pt x="257175" y="71438"/>
                </a:lnTo>
                <a:cubicBezTo>
                  <a:pt x="257175" y="55677"/>
                  <a:pt x="244361" y="42863"/>
                  <a:pt x="228600" y="42863"/>
                </a:cubicBezTo>
                <a:lnTo>
                  <a:pt x="207169" y="42863"/>
                </a:lnTo>
                <a:lnTo>
                  <a:pt x="207169" y="185738"/>
                </a:lnTo>
                <a:close/>
                <a:moveTo>
                  <a:pt x="185738" y="42863"/>
                </a:moveTo>
                <a:lnTo>
                  <a:pt x="71438" y="42863"/>
                </a:lnTo>
                <a:lnTo>
                  <a:pt x="71438" y="185738"/>
                </a:lnTo>
                <a:lnTo>
                  <a:pt x="185738" y="185738"/>
                </a:lnTo>
                <a:lnTo>
                  <a:pt x="185738" y="42863"/>
                </a:lnTo>
                <a:close/>
                <a:moveTo>
                  <a:pt x="28575" y="42863"/>
                </a:moveTo>
                <a:cubicBezTo>
                  <a:pt x="12814" y="42863"/>
                  <a:pt x="0" y="55677"/>
                  <a:pt x="0" y="71438"/>
                </a:cubicBezTo>
                <a:lnTo>
                  <a:pt x="0" y="157163"/>
                </a:lnTo>
                <a:cubicBezTo>
                  <a:pt x="0" y="172923"/>
                  <a:pt x="12814" y="185738"/>
                  <a:pt x="28575" y="185738"/>
                </a:cubicBezTo>
                <a:lnTo>
                  <a:pt x="50006" y="185738"/>
                </a:lnTo>
                <a:lnTo>
                  <a:pt x="50006" y="42863"/>
                </a:lnTo>
                <a:lnTo>
                  <a:pt x="28575" y="42863"/>
                </a:lnTo>
                <a:close/>
                <a:moveTo>
                  <a:pt x="96441" y="92869"/>
                </a:moveTo>
                <a:cubicBezTo>
                  <a:pt x="96441" y="86955"/>
                  <a:pt x="101242" y="82153"/>
                  <a:pt x="107156" y="82153"/>
                </a:cubicBezTo>
                <a:cubicBezTo>
                  <a:pt x="113070" y="82153"/>
                  <a:pt x="117872" y="86955"/>
                  <a:pt x="117872" y="92869"/>
                </a:cubicBezTo>
                <a:cubicBezTo>
                  <a:pt x="117872" y="98783"/>
                  <a:pt x="113070" y="103584"/>
                  <a:pt x="107156" y="103584"/>
                </a:cubicBezTo>
                <a:cubicBezTo>
                  <a:pt x="101242" y="103584"/>
                  <a:pt x="96441" y="98783"/>
                  <a:pt x="96441" y="92869"/>
                </a:cubicBezTo>
                <a:close/>
                <a:moveTo>
                  <a:pt x="150019" y="82153"/>
                </a:moveTo>
                <a:cubicBezTo>
                  <a:pt x="155933" y="82153"/>
                  <a:pt x="160734" y="86955"/>
                  <a:pt x="160734" y="92869"/>
                </a:cubicBezTo>
                <a:cubicBezTo>
                  <a:pt x="160734" y="98783"/>
                  <a:pt x="155933" y="103584"/>
                  <a:pt x="150019" y="103584"/>
                </a:cubicBezTo>
                <a:cubicBezTo>
                  <a:pt x="144105" y="103584"/>
                  <a:pt x="139303" y="98783"/>
                  <a:pt x="139303" y="92869"/>
                </a:cubicBezTo>
                <a:cubicBezTo>
                  <a:pt x="139303" y="86955"/>
                  <a:pt x="144105" y="82153"/>
                  <a:pt x="150019" y="82153"/>
                </a:cubicBezTo>
                <a:close/>
                <a:moveTo>
                  <a:pt x="96441" y="135731"/>
                </a:moveTo>
                <a:cubicBezTo>
                  <a:pt x="96441" y="129817"/>
                  <a:pt x="101242" y="125016"/>
                  <a:pt x="107156" y="125016"/>
                </a:cubicBezTo>
                <a:cubicBezTo>
                  <a:pt x="113070" y="125016"/>
                  <a:pt x="117872" y="129817"/>
                  <a:pt x="117872" y="135731"/>
                </a:cubicBezTo>
                <a:cubicBezTo>
                  <a:pt x="117872" y="141645"/>
                  <a:pt x="113070" y="146447"/>
                  <a:pt x="107156" y="146447"/>
                </a:cubicBezTo>
                <a:cubicBezTo>
                  <a:pt x="101242" y="146447"/>
                  <a:pt x="96441" y="141645"/>
                  <a:pt x="96441" y="135731"/>
                </a:cubicBezTo>
                <a:close/>
                <a:moveTo>
                  <a:pt x="150019" y="125016"/>
                </a:moveTo>
                <a:cubicBezTo>
                  <a:pt x="155933" y="125016"/>
                  <a:pt x="160734" y="129817"/>
                  <a:pt x="160734" y="135731"/>
                </a:cubicBezTo>
                <a:cubicBezTo>
                  <a:pt x="160734" y="141645"/>
                  <a:pt x="155933" y="146447"/>
                  <a:pt x="150019" y="146447"/>
                </a:cubicBezTo>
                <a:cubicBezTo>
                  <a:pt x="144105" y="146447"/>
                  <a:pt x="139303" y="141645"/>
                  <a:pt x="139303" y="135731"/>
                </a:cubicBezTo>
                <a:cubicBezTo>
                  <a:pt x="139303" y="129817"/>
                  <a:pt x="144105" y="125016"/>
                  <a:pt x="150019" y="125016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8" name="Text 6"/>
          <p:cNvSpPr/>
          <p:nvPr/>
        </p:nvSpPr>
        <p:spPr>
          <a:xfrm>
            <a:off x="1447800" y="2266950"/>
            <a:ext cx="20669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แก้ที่ Symptom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14375" y="30099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74563" y="74563"/>
                </a:moveTo>
                <a:cubicBezTo>
                  <a:pt x="78760" y="70366"/>
                  <a:pt x="85546" y="70366"/>
                  <a:pt x="89699" y="74563"/>
                </a:cubicBezTo>
                <a:lnTo>
                  <a:pt x="114255" y="99120"/>
                </a:lnTo>
                <a:lnTo>
                  <a:pt x="138812" y="74563"/>
                </a:lnTo>
                <a:cubicBezTo>
                  <a:pt x="143009" y="70366"/>
                  <a:pt x="149796" y="70366"/>
                  <a:pt x="153948" y="74563"/>
                </a:cubicBezTo>
                <a:cubicBezTo>
                  <a:pt x="158100" y="78760"/>
                  <a:pt x="158145" y="85546"/>
                  <a:pt x="153948" y="89699"/>
                </a:cubicBezTo>
                <a:lnTo>
                  <a:pt x="129391" y="114255"/>
                </a:lnTo>
                <a:lnTo>
                  <a:pt x="153948" y="138812"/>
                </a:lnTo>
                <a:cubicBezTo>
                  <a:pt x="158145" y="143009"/>
                  <a:pt x="158145" y="149796"/>
                  <a:pt x="153948" y="153948"/>
                </a:cubicBezTo>
                <a:cubicBezTo>
                  <a:pt x="149751" y="158100"/>
                  <a:pt x="142964" y="158145"/>
                  <a:pt x="138812" y="153948"/>
                </a:cubicBezTo>
                <a:lnTo>
                  <a:pt x="114255" y="129391"/>
                </a:lnTo>
                <a:lnTo>
                  <a:pt x="89699" y="153948"/>
                </a:lnTo>
                <a:cubicBezTo>
                  <a:pt x="85502" y="158145"/>
                  <a:pt x="78715" y="158145"/>
                  <a:pt x="74563" y="153948"/>
                </a:cubicBezTo>
                <a:cubicBezTo>
                  <a:pt x="70411" y="149751"/>
                  <a:pt x="70366" y="142964"/>
                  <a:pt x="74563" y="138812"/>
                </a:cubicBezTo>
                <a:lnTo>
                  <a:pt x="99120" y="114255"/>
                </a:lnTo>
                <a:lnTo>
                  <a:pt x="74563" y="89699"/>
                </a:lnTo>
                <a:cubicBezTo>
                  <a:pt x="70366" y="85502"/>
                  <a:pt x="70366" y="78715"/>
                  <a:pt x="74563" y="74563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0" name="Text 8"/>
          <p:cNvSpPr/>
          <p:nvPr/>
        </p:nvSpPr>
        <p:spPr>
          <a:xfrm>
            <a:off x="1123950" y="2971800"/>
            <a:ext cx="4610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อาจกลับมาเกิดซ้ำ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23950" y="3314700"/>
            <a:ext cx="460057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แก้ไขเฉพาะหน้า ไม่จัดการสาเหตุจริง ปัญหาอาจกลับมาในรูปแบบเดิมหรือใหม่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14375" y="4114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74563" y="74563"/>
                </a:moveTo>
                <a:cubicBezTo>
                  <a:pt x="78760" y="70366"/>
                  <a:pt x="85546" y="70366"/>
                  <a:pt x="89699" y="74563"/>
                </a:cubicBezTo>
                <a:lnTo>
                  <a:pt x="114255" y="99120"/>
                </a:lnTo>
                <a:lnTo>
                  <a:pt x="138812" y="74563"/>
                </a:lnTo>
                <a:cubicBezTo>
                  <a:pt x="143009" y="70366"/>
                  <a:pt x="149796" y="70366"/>
                  <a:pt x="153948" y="74563"/>
                </a:cubicBezTo>
                <a:cubicBezTo>
                  <a:pt x="158100" y="78760"/>
                  <a:pt x="158145" y="85546"/>
                  <a:pt x="153948" y="89699"/>
                </a:cubicBezTo>
                <a:lnTo>
                  <a:pt x="129391" y="114255"/>
                </a:lnTo>
                <a:lnTo>
                  <a:pt x="153948" y="138812"/>
                </a:lnTo>
                <a:cubicBezTo>
                  <a:pt x="158145" y="143009"/>
                  <a:pt x="158145" y="149796"/>
                  <a:pt x="153948" y="153948"/>
                </a:cubicBezTo>
                <a:cubicBezTo>
                  <a:pt x="149751" y="158100"/>
                  <a:pt x="142964" y="158145"/>
                  <a:pt x="138812" y="153948"/>
                </a:cubicBezTo>
                <a:lnTo>
                  <a:pt x="114255" y="129391"/>
                </a:lnTo>
                <a:lnTo>
                  <a:pt x="89699" y="153948"/>
                </a:lnTo>
                <a:cubicBezTo>
                  <a:pt x="85502" y="158145"/>
                  <a:pt x="78715" y="158145"/>
                  <a:pt x="74563" y="153948"/>
                </a:cubicBezTo>
                <a:cubicBezTo>
                  <a:pt x="70411" y="149751"/>
                  <a:pt x="70366" y="142964"/>
                  <a:pt x="74563" y="138812"/>
                </a:cubicBezTo>
                <a:lnTo>
                  <a:pt x="99120" y="114255"/>
                </a:lnTo>
                <a:lnTo>
                  <a:pt x="74563" y="89699"/>
                </a:lnTo>
                <a:cubicBezTo>
                  <a:pt x="70366" y="85502"/>
                  <a:pt x="70366" y="78715"/>
                  <a:pt x="74563" y="74563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3" name="Text 11"/>
          <p:cNvSpPr/>
          <p:nvPr/>
        </p:nvSpPr>
        <p:spPr>
          <a:xfrm>
            <a:off x="1123950" y="4076700"/>
            <a:ext cx="3857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ใช้ทรัพยากรไม่จบไม่สิ้น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23950" y="4419600"/>
            <a:ext cx="3848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ต้องแก้ไขซ้ำๆ สิ้นเปลืองเวลา บุคลากร และงบประมาณ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14375" y="4953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74563" y="74563"/>
                </a:moveTo>
                <a:cubicBezTo>
                  <a:pt x="78760" y="70366"/>
                  <a:pt x="85546" y="70366"/>
                  <a:pt x="89699" y="74563"/>
                </a:cubicBezTo>
                <a:lnTo>
                  <a:pt x="114255" y="99120"/>
                </a:lnTo>
                <a:lnTo>
                  <a:pt x="138812" y="74563"/>
                </a:lnTo>
                <a:cubicBezTo>
                  <a:pt x="143009" y="70366"/>
                  <a:pt x="149796" y="70366"/>
                  <a:pt x="153948" y="74563"/>
                </a:cubicBezTo>
                <a:cubicBezTo>
                  <a:pt x="158100" y="78760"/>
                  <a:pt x="158145" y="85546"/>
                  <a:pt x="153948" y="89699"/>
                </a:cubicBezTo>
                <a:lnTo>
                  <a:pt x="129391" y="114255"/>
                </a:lnTo>
                <a:lnTo>
                  <a:pt x="153948" y="138812"/>
                </a:lnTo>
                <a:cubicBezTo>
                  <a:pt x="158145" y="143009"/>
                  <a:pt x="158145" y="149796"/>
                  <a:pt x="153948" y="153948"/>
                </a:cubicBezTo>
                <a:cubicBezTo>
                  <a:pt x="149751" y="158100"/>
                  <a:pt x="142964" y="158145"/>
                  <a:pt x="138812" y="153948"/>
                </a:cubicBezTo>
                <a:lnTo>
                  <a:pt x="114255" y="129391"/>
                </a:lnTo>
                <a:lnTo>
                  <a:pt x="89699" y="153948"/>
                </a:lnTo>
                <a:cubicBezTo>
                  <a:pt x="85502" y="158145"/>
                  <a:pt x="78715" y="158145"/>
                  <a:pt x="74563" y="153948"/>
                </a:cubicBezTo>
                <a:cubicBezTo>
                  <a:pt x="70411" y="149751"/>
                  <a:pt x="70366" y="142964"/>
                  <a:pt x="74563" y="138812"/>
                </a:cubicBezTo>
                <a:lnTo>
                  <a:pt x="99120" y="114255"/>
                </a:lnTo>
                <a:lnTo>
                  <a:pt x="74563" y="89699"/>
                </a:lnTo>
                <a:cubicBezTo>
                  <a:pt x="70366" y="85502"/>
                  <a:pt x="70366" y="78715"/>
                  <a:pt x="74563" y="74563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16" name="Text 14"/>
          <p:cNvSpPr/>
          <p:nvPr/>
        </p:nvSpPr>
        <p:spPr>
          <a:xfrm>
            <a:off x="1123950" y="4914900"/>
            <a:ext cx="3867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ไม่ยั่งยืน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23950" y="5257800"/>
            <a:ext cx="3857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ผลลัพธ์ชั่วคราว ไม่สามารถป้องกันปัญหาในระยะยาวได้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56020" y="1836420"/>
            <a:ext cx="5549265" cy="3987165"/>
          </a:xfrm>
          <a:custGeom>
            <a:avLst/>
            <a:gdLst/>
            <a:ahLst/>
            <a:cxnLst/>
            <a:rect l="l" t="t" r="r" b="b"/>
            <a:pathLst>
              <a:path w="5549265" h="3987165">
                <a:moveTo>
                  <a:pt x="228584" y="0"/>
                </a:moveTo>
                <a:lnTo>
                  <a:pt x="5320681" y="0"/>
                </a:lnTo>
                <a:cubicBezTo>
                  <a:pt x="5446924" y="0"/>
                  <a:pt x="5549265" y="102341"/>
                  <a:pt x="5549265" y="228584"/>
                </a:cubicBezTo>
                <a:lnTo>
                  <a:pt x="5549265" y="3758581"/>
                </a:lnTo>
                <a:cubicBezTo>
                  <a:pt x="5549265" y="3884824"/>
                  <a:pt x="5446924" y="3987165"/>
                  <a:pt x="5320681" y="3987165"/>
                </a:cubicBezTo>
                <a:lnTo>
                  <a:pt x="228584" y="3987165"/>
                </a:lnTo>
                <a:cubicBezTo>
                  <a:pt x="102341" y="3987165"/>
                  <a:pt x="0" y="3884824"/>
                  <a:pt x="0" y="3758581"/>
                </a:cubicBezTo>
                <a:lnTo>
                  <a:pt x="0" y="228584"/>
                </a:lnTo>
                <a:cubicBezTo>
                  <a:pt x="0" y="102425"/>
                  <a:pt x="102425" y="0"/>
                  <a:pt x="228584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0071E3"/>
            </a:solidFill>
            <a:prstDash val="solid"/>
          </a:ln>
          <a:effectLst>
            <a:outerShdw sx="100000" sy="100000" kx="0" ky="0" algn="bl" rotWithShape="0" blurRad="190500" dist="38100" dir="5400000">
              <a:srgbClr val="000000">
                <a:alpha val="5882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6568440" y="214884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0" name="Shape 18"/>
          <p:cNvSpPr/>
          <p:nvPr/>
        </p:nvSpPr>
        <p:spPr>
          <a:xfrm>
            <a:off x="6758940" y="233934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7330440" y="2282191"/>
            <a:ext cx="23050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แก้ที่ Root Cause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597015" y="31432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3" name="Text 21"/>
          <p:cNvSpPr/>
          <p:nvPr/>
        </p:nvSpPr>
        <p:spPr>
          <a:xfrm>
            <a:off x="7006590" y="3105150"/>
            <a:ext cx="3771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ยั่งยืนกว่า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006590" y="3448050"/>
            <a:ext cx="3762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แก้ไขที่ต้นกำเนิด ป้องกันการเกิดซ้ำได้จริงในระยะยาว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597015" y="39814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6" name="Text 24"/>
          <p:cNvSpPr/>
          <p:nvPr/>
        </p:nvSpPr>
        <p:spPr>
          <a:xfrm>
            <a:off x="7006590" y="3943350"/>
            <a:ext cx="401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ประหยัดทรัพยากร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006590" y="4286250"/>
            <a:ext cx="4010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แก้ครั้งเดียว มีผลต่อหลายปัญหาที่เกิดจากสาเหตุเดียวกัน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597015" y="48196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9" name="Text 27"/>
          <p:cNvSpPr/>
          <p:nvPr/>
        </p:nvSpPr>
        <p:spPr>
          <a:xfrm>
            <a:off x="7006590" y="4781550"/>
            <a:ext cx="3876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มีผลกระทบกว้าง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006590" y="5124450"/>
            <a:ext cx="3867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การแก้ไขระดับนโยบาย/โครงสร้างมีผลต่อระบบทั้งหมด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81000" y="6057900"/>
            <a:ext cx="11430000" cy="571500"/>
          </a:xfrm>
          <a:custGeom>
            <a:avLst/>
            <a:gdLst/>
            <a:ahLst/>
            <a:cxnLst/>
            <a:rect l="l" t="t" r="r" b="b"/>
            <a:pathLst>
              <a:path w="11430000" h="571500">
                <a:moveTo>
                  <a:pt x="114300" y="0"/>
                </a:moveTo>
                <a:lnTo>
                  <a:pt x="11315700" y="0"/>
                </a:lnTo>
                <a:cubicBezTo>
                  <a:pt x="11378784" y="0"/>
                  <a:pt x="11430000" y="51216"/>
                  <a:pt x="11430000" y="114300"/>
                </a:cubicBezTo>
                <a:lnTo>
                  <a:pt x="11430000" y="457200"/>
                </a:lnTo>
                <a:cubicBezTo>
                  <a:pt x="11430000" y="520284"/>
                  <a:pt x="11378784" y="571500"/>
                  <a:pt x="11315700" y="571500"/>
                </a:cubicBezTo>
                <a:lnTo>
                  <a:pt x="114300" y="571500"/>
                </a:lnTo>
                <a:cubicBezTo>
                  <a:pt x="51216" y="571500"/>
                  <a:pt x="0" y="520284"/>
                  <a:pt x="0" y="4572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45319" y="62484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0" y="80367"/>
                </a:moveTo>
                <a:cubicBezTo>
                  <a:pt x="0" y="55699"/>
                  <a:pt x="19980" y="35719"/>
                  <a:pt x="44648" y="35719"/>
                </a:cubicBezTo>
                <a:lnTo>
                  <a:pt x="47625" y="35719"/>
                </a:lnTo>
                <a:cubicBezTo>
                  <a:pt x="54211" y="35719"/>
                  <a:pt x="59531" y="41039"/>
                  <a:pt x="59531" y="47625"/>
                </a:cubicBezTo>
                <a:cubicBezTo>
                  <a:pt x="59531" y="54211"/>
                  <a:pt x="54211" y="59531"/>
                  <a:pt x="47625" y="59531"/>
                </a:cubicBezTo>
                <a:lnTo>
                  <a:pt x="44648" y="59531"/>
                </a:lnTo>
                <a:cubicBezTo>
                  <a:pt x="33151" y="59531"/>
                  <a:pt x="23812" y="68870"/>
                  <a:pt x="23812" y="80367"/>
                </a:cubicBezTo>
                <a:lnTo>
                  <a:pt x="23812" y="83344"/>
                </a:lnTo>
                <a:lnTo>
                  <a:pt x="47625" y="83344"/>
                </a:lnTo>
                <a:cubicBezTo>
                  <a:pt x="60759" y="83344"/>
                  <a:pt x="71438" y="94022"/>
                  <a:pt x="71438" y="107156"/>
                </a:cubicBezTo>
                <a:lnTo>
                  <a:pt x="71438" y="130969"/>
                </a:lnTo>
                <a:cubicBezTo>
                  <a:pt x="71438" y="144103"/>
                  <a:pt x="60759" y="154781"/>
                  <a:pt x="47625" y="154781"/>
                </a:cubicBezTo>
                <a:lnTo>
                  <a:pt x="23812" y="154781"/>
                </a:lnTo>
                <a:cubicBezTo>
                  <a:pt x="10678" y="154781"/>
                  <a:pt x="0" y="144103"/>
                  <a:pt x="0" y="130969"/>
                </a:cubicBezTo>
                <a:lnTo>
                  <a:pt x="0" y="80367"/>
                </a:lnTo>
                <a:close/>
                <a:moveTo>
                  <a:pt x="95250" y="80367"/>
                </a:moveTo>
                <a:cubicBezTo>
                  <a:pt x="95250" y="55699"/>
                  <a:pt x="115230" y="35719"/>
                  <a:pt x="139898" y="35719"/>
                </a:cubicBezTo>
                <a:lnTo>
                  <a:pt x="142875" y="35719"/>
                </a:lnTo>
                <a:cubicBezTo>
                  <a:pt x="149461" y="35719"/>
                  <a:pt x="154781" y="41039"/>
                  <a:pt x="154781" y="47625"/>
                </a:cubicBezTo>
                <a:cubicBezTo>
                  <a:pt x="154781" y="54211"/>
                  <a:pt x="149461" y="59531"/>
                  <a:pt x="142875" y="59531"/>
                </a:cubicBezTo>
                <a:lnTo>
                  <a:pt x="139898" y="59531"/>
                </a:lnTo>
                <a:cubicBezTo>
                  <a:pt x="128401" y="59531"/>
                  <a:pt x="119063" y="68870"/>
                  <a:pt x="119063" y="80367"/>
                </a:cubicBezTo>
                <a:lnTo>
                  <a:pt x="119063" y="83344"/>
                </a:lnTo>
                <a:lnTo>
                  <a:pt x="142875" y="83344"/>
                </a:lnTo>
                <a:cubicBezTo>
                  <a:pt x="156009" y="83344"/>
                  <a:pt x="166688" y="94022"/>
                  <a:pt x="166688" y="107156"/>
                </a:cubicBezTo>
                <a:lnTo>
                  <a:pt x="166688" y="130969"/>
                </a:lnTo>
                <a:cubicBezTo>
                  <a:pt x="166688" y="144103"/>
                  <a:pt x="156009" y="154781"/>
                  <a:pt x="142875" y="154781"/>
                </a:cubicBezTo>
                <a:lnTo>
                  <a:pt x="119063" y="154781"/>
                </a:lnTo>
                <a:cubicBezTo>
                  <a:pt x="105928" y="154781"/>
                  <a:pt x="95250" y="144103"/>
                  <a:pt x="95250" y="130969"/>
                </a:cubicBezTo>
                <a:lnTo>
                  <a:pt x="95250" y="80367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3" name="Text 31"/>
          <p:cNvSpPr/>
          <p:nvPr/>
        </p:nvSpPr>
        <p:spPr>
          <a:xfrm>
            <a:off x="962025" y="6210300"/>
            <a:ext cx="4695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"การรักษาอาการคือการบรรเทา การรักษาโรคคือการรักษาที่ต้นเหตุ"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6364" y="346364"/>
            <a:ext cx="11568545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b="1" spc="55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DEFINITION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6364" y="623455"/>
            <a:ext cx="11707091" cy="415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7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RCA ในระบบบริการสุขภาพ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6364" y="1143000"/>
            <a:ext cx="11585864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นิยามตาม VA National Center for Patient Safety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6364" y="1593273"/>
            <a:ext cx="11499273" cy="2944091"/>
          </a:xfrm>
          <a:custGeom>
            <a:avLst/>
            <a:gdLst/>
            <a:ahLst/>
            <a:cxnLst/>
            <a:rect l="l" t="t" r="r" b="b"/>
            <a:pathLst>
              <a:path w="11499273" h="2944091">
                <a:moveTo>
                  <a:pt x="207823" y="0"/>
                </a:moveTo>
                <a:lnTo>
                  <a:pt x="11291449" y="0"/>
                </a:lnTo>
                <a:cubicBezTo>
                  <a:pt x="11406227" y="0"/>
                  <a:pt x="11499273" y="93046"/>
                  <a:pt x="11499273" y="207823"/>
                </a:cubicBezTo>
                <a:lnTo>
                  <a:pt x="11499273" y="2736268"/>
                </a:lnTo>
                <a:cubicBezTo>
                  <a:pt x="11499273" y="2851045"/>
                  <a:pt x="11406227" y="2944091"/>
                  <a:pt x="11291449" y="2944091"/>
                </a:cubicBezTo>
                <a:lnTo>
                  <a:pt x="207823" y="2944091"/>
                </a:lnTo>
                <a:cubicBezTo>
                  <a:pt x="93046" y="2944091"/>
                  <a:pt x="0" y="2851045"/>
                  <a:pt x="0" y="2736268"/>
                </a:cubicBezTo>
                <a:lnTo>
                  <a:pt x="0" y="207823"/>
                </a:lnTo>
                <a:cubicBezTo>
                  <a:pt x="0" y="93046"/>
                  <a:pt x="93046" y="0"/>
                  <a:pt x="20782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73182" dist="34636" dir="5400000">
              <a:srgbClr val="000000">
                <a:alpha val="5882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23455" y="1870364"/>
            <a:ext cx="554182" cy="554182"/>
          </a:xfrm>
          <a:custGeom>
            <a:avLst/>
            <a:gdLst/>
            <a:ahLst/>
            <a:cxnLst/>
            <a:rect l="l" t="t" r="r" b="b"/>
            <a:pathLst>
              <a:path w="554182" h="554182">
                <a:moveTo>
                  <a:pt x="138545" y="0"/>
                </a:moveTo>
                <a:lnTo>
                  <a:pt x="415636" y="0"/>
                </a:lnTo>
                <a:cubicBezTo>
                  <a:pt x="492102" y="0"/>
                  <a:pt x="554182" y="62080"/>
                  <a:pt x="554182" y="138545"/>
                </a:cubicBezTo>
                <a:lnTo>
                  <a:pt x="554182" y="415636"/>
                </a:lnTo>
                <a:cubicBezTo>
                  <a:pt x="554182" y="492102"/>
                  <a:pt x="492102" y="554182"/>
                  <a:pt x="415636" y="554182"/>
                </a:cubicBezTo>
                <a:lnTo>
                  <a:pt x="138545" y="554182"/>
                </a:lnTo>
                <a:cubicBezTo>
                  <a:pt x="62080" y="554182"/>
                  <a:pt x="0" y="492102"/>
                  <a:pt x="0" y="415636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Shape 5"/>
          <p:cNvSpPr/>
          <p:nvPr/>
        </p:nvSpPr>
        <p:spPr>
          <a:xfrm>
            <a:off x="783648" y="2043545"/>
            <a:ext cx="233795" cy="207818"/>
          </a:xfrm>
          <a:custGeom>
            <a:avLst/>
            <a:gdLst/>
            <a:ahLst/>
            <a:cxnLst/>
            <a:rect l="l" t="t" r="r" b="b"/>
            <a:pathLst>
              <a:path w="233795" h="207818">
                <a:moveTo>
                  <a:pt x="51955" y="25977"/>
                </a:moveTo>
                <a:cubicBezTo>
                  <a:pt x="51955" y="11649"/>
                  <a:pt x="63604" y="0"/>
                  <a:pt x="77932" y="0"/>
                </a:cubicBezTo>
                <a:lnTo>
                  <a:pt x="155864" y="0"/>
                </a:lnTo>
                <a:cubicBezTo>
                  <a:pt x="170192" y="0"/>
                  <a:pt x="181841" y="11649"/>
                  <a:pt x="181841" y="25977"/>
                </a:cubicBezTo>
                <a:lnTo>
                  <a:pt x="181841" y="51955"/>
                </a:lnTo>
                <a:lnTo>
                  <a:pt x="207818" y="51955"/>
                </a:lnTo>
                <a:cubicBezTo>
                  <a:pt x="222146" y="51955"/>
                  <a:pt x="233795" y="63604"/>
                  <a:pt x="233795" y="77932"/>
                </a:cubicBezTo>
                <a:lnTo>
                  <a:pt x="233795" y="181841"/>
                </a:lnTo>
                <a:cubicBezTo>
                  <a:pt x="233795" y="196169"/>
                  <a:pt x="222146" y="207818"/>
                  <a:pt x="207818" y="207818"/>
                </a:cubicBezTo>
                <a:lnTo>
                  <a:pt x="25977" y="207818"/>
                </a:lnTo>
                <a:cubicBezTo>
                  <a:pt x="11649" y="207818"/>
                  <a:pt x="0" y="196169"/>
                  <a:pt x="0" y="181841"/>
                </a:cubicBezTo>
                <a:lnTo>
                  <a:pt x="0" y="77932"/>
                </a:lnTo>
                <a:cubicBezTo>
                  <a:pt x="0" y="63604"/>
                  <a:pt x="11649" y="51955"/>
                  <a:pt x="25977" y="51955"/>
                </a:cubicBezTo>
                <a:lnTo>
                  <a:pt x="51955" y="51955"/>
                </a:lnTo>
                <a:lnTo>
                  <a:pt x="51955" y="25977"/>
                </a:lnTo>
                <a:close/>
                <a:moveTo>
                  <a:pt x="110403" y="142875"/>
                </a:moveTo>
                <a:cubicBezTo>
                  <a:pt x="103219" y="142875"/>
                  <a:pt x="97415" y="148679"/>
                  <a:pt x="97415" y="155864"/>
                </a:cubicBezTo>
                <a:lnTo>
                  <a:pt x="97415" y="188335"/>
                </a:lnTo>
                <a:lnTo>
                  <a:pt x="136381" y="188335"/>
                </a:lnTo>
                <a:lnTo>
                  <a:pt x="136381" y="155864"/>
                </a:lnTo>
                <a:cubicBezTo>
                  <a:pt x="136381" y="148679"/>
                  <a:pt x="130576" y="142875"/>
                  <a:pt x="123392" y="142875"/>
                </a:cubicBezTo>
                <a:lnTo>
                  <a:pt x="110403" y="142875"/>
                </a:lnTo>
                <a:close/>
                <a:moveTo>
                  <a:pt x="51955" y="149369"/>
                </a:moveTo>
                <a:lnTo>
                  <a:pt x="51955" y="136381"/>
                </a:lnTo>
                <a:cubicBezTo>
                  <a:pt x="51955" y="132809"/>
                  <a:pt x="49032" y="129886"/>
                  <a:pt x="45460" y="129886"/>
                </a:cubicBezTo>
                <a:lnTo>
                  <a:pt x="32472" y="129886"/>
                </a:lnTo>
                <a:cubicBezTo>
                  <a:pt x="28900" y="129886"/>
                  <a:pt x="25977" y="132809"/>
                  <a:pt x="25977" y="136381"/>
                </a:cubicBezTo>
                <a:lnTo>
                  <a:pt x="25977" y="149369"/>
                </a:lnTo>
                <a:cubicBezTo>
                  <a:pt x="25977" y="152941"/>
                  <a:pt x="28900" y="155864"/>
                  <a:pt x="32472" y="155864"/>
                </a:cubicBezTo>
                <a:lnTo>
                  <a:pt x="45460" y="155864"/>
                </a:lnTo>
                <a:cubicBezTo>
                  <a:pt x="49032" y="155864"/>
                  <a:pt x="51955" y="152941"/>
                  <a:pt x="51955" y="149369"/>
                </a:cubicBezTo>
                <a:close/>
                <a:moveTo>
                  <a:pt x="45460" y="103909"/>
                </a:moveTo>
                <a:cubicBezTo>
                  <a:pt x="49032" y="103909"/>
                  <a:pt x="51955" y="100987"/>
                  <a:pt x="51955" y="97415"/>
                </a:cubicBezTo>
                <a:lnTo>
                  <a:pt x="51955" y="84426"/>
                </a:lnTo>
                <a:cubicBezTo>
                  <a:pt x="51955" y="80854"/>
                  <a:pt x="49032" y="77932"/>
                  <a:pt x="45460" y="77932"/>
                </a:cubicBezTo>
                <a:lnTo>
                  <a:pt x="32472" y="77932"/>
                </a:lnTo>
                <a:cubicBezTo>
                  <a:pt x="28900" y="77932"/>
                  <a:pt x="25977" y="80854"/>
                  <a:pt x="25977" y="84426"/>
                </a:cubicBezTo>
                <a:lnTo>
                  <a:pt x="25977" y="97415"/>
                </a:lnTo>
                <a:cubicBezTo>
                  <a:pt x="25977" y="100987"/>
                  <a:pt x="28900" y="103909"/>
                  <a:pt x="32472" y="103909"/>
                </a:cubicBezTo>
                <a:lnTo>
                  <a:pt x="45460" y="103909"/>
                </a:lnTo>
                <a:close/>
                <a:moveTo>
                  <a:pt x="207818" y="149369"/>
                </a:moveTo>
                <a:lnTo>
                  <a:pt x="207818" y="136381"/>
                </a:lnTo>
                <a:cubicBezTo>
                  <a:pt x="207818" y="132809"/>
                  <a:pt x="204896" y="129886"/>
                  <a:pt x="201324" y="129886"/>
                </a:cubicBezTo>
                <a:lnTo>
                  <a:pt x="188335" y="129886"/>
                </a:lnTo>
                <a:cubicBezTo>
                  <a:pt x="184763" y="129886"/>
                  <a:pt x="181841" y="132809"/>
                  <a:pt x="181841" y="136381"/>
                </a:cubicBezTo>
                <a:lnTo>
                  <a:pt x="181841" y="149369"/>
                </a:lnTo>
                <a:cubicBezTo>
                  <a:pt x="181841" y="152941"/>
                  <a:pt x="184763" y="155864"/>
                  <a:pt x="188335" y="155864"/>
                </a:cubicBezTo>
                <a:lnTo>
                  <a:pt x="201324" y="155864"/>
                </a:lnTo>
                <a:cubicBezTo>
                  <a:pt x="204896" y="155864"/>
                  <a:pt x="207818" y="152941"/>
                  <a:pt x="207818" y="149369"/>
                </a:cubicBezTo>
                <a:close/>
                <a:moveTo>
                  <a:pt x="201324" y="103909"/>
                </a:moveTo>
                <a:cubicBezTo>
                  <a:pt x="204896" y="103909"/>
                  <a:pt x="207818" y="100987"/>
                  <a:pt x="207818" y="97415"/>
                </a:cubicBezTo>
                <a:lnTo>
                  <a:pt x="207818" y="84426"/>
                </a:lnTo>
                <a:cubicBezTo>
                  <a:pt x="207818" y="80854"/>
                  <a:pt x="204896" y="77932"/>
                  <a:pt x="201324" y="77932"/>
                </a:cubicBezTo>
                <a:lnTo>
                  <a:pt x="188335" y="77932"/>
                </a:lnTo>
                <a:cubicBezTo>
                  <a:pt x="184763" y="77932"/>
                  <a:pt x="181841" y="80854"/>
                  <a:pt x="181841" y="84426"/>
                </a:cubicBezTo>
                <a:lnTo>
                  <a:pt x="181841" y="97415"/>
                </a:lnTo>
                <a:cubicBezTo>
                  <a:pt x="181841" y="100987"/>
                  <a:pt x="184763" y="103909"/>
                  <a:pt x="188335" y="103909"/>
                </a:cubicBezTo>
                <a:lnTo>
                  <a:pt x="201324" y="103909"/>
                </a:lnTo>
                <a:close/>
                <a:moveTo>
                  <a:pt x="107156" y="42213"/>
                </a:moveTo>
                <a:lnTo>
                  <a:pt x="107156" y="55202"/>
                </a:lnTo>
                <a:lnTo>
                  <a:pt x="94168" y="55202"/>
                </a:lnTo>
                <a:cubicBezTo>
                  <a:pt x="90596" y="55202"/>
                  <a:pt x="87673" y="58124"/>
                  <a:pt x="87673" y="61696"/>
                </a:cubicBezTo>
                <a:lnTo>
                  <a:pt x="87673" y="68190"/>
                </a:lnTo>
                <a:cubicBezTo>
                  <a:pt x="87673" y="71762"/>
                  <a:pt x="90596" y="74685"/>
                  <a:pt x="94168" y="74685"/>
                </a:cubicBezTo>
                <a:lnTo>
                  <a:pt x="107156" y="74685"/>
                </a:lnTo>
                <a:lnTo>
                  <a:pt x="107156" y="87673"/>
                </a:lnTo>
                <a:cubicBezTo>
                  <a:pt x="107156" y="91245"/>
                  <a:pt x="110079" y="94168"/>
                  <a:pt x="113651" y="94168"/>
                </a:cubicBezTo>
                <a:lnTo>
                  <a:pt x="120145" y="94168"/>
                </a:lnTo>
                <a:cubicBezTo>
                  <a:pt x="123717" y="94168"/>
                  <a:pt x="126639" y="91245"/>
                  <a:pt x="126639" y="87673"/>
                </a:cubicBezTo>
                <a:lnTo>
                  <a:pt x="126639" y="74685"/>
                </a:lnTo>
                <a:lnTo>
                  <a:pt x="139628" y="74685"/>
                </a:lnTo>
                <a:cubicBezTo>
                  <a:pt x="143200" y="74685"/>
                  <a:pt x="146122" y="71762"/>
                  <a:pt x="146122" y="68190"/>
                </a:cubicBezTo>
                <a:lnTo>
                  <a:pt x="146122" y="61696"/>
                </a:lnTo>
                <a:cubicBezTo>
                  <a:pt x="146122" y="58124"/>
                  <a:pt x="143200" y="55202"/>
                  <a:pt x="139628" y="55202"/>
                </a:cubicBezTo>
                <a:lnTo>
                  <a:pt x="126639" y="55202"/>
                </a:lnTo>
                <a:lnTo>
                  <a:pt x="126639" y="42213"/>
                </a:lnTo>
                <a:cubicBezTo>
                  <a:pt x="126639" y="38641"/>
                  <a:pt x="123717" y="35719"/>
                  <a:pt x="120145" y="35719"/>
                </a:cubicBezTo>
                <a:lnTo>
                  <a:pt x="113651" y="35719"/>
                </a:lnTo>
                <a:cubicBezTo>
                  <a:pt x="110079" y="35719"/>
                  <a:pt x="107156" y="38641"/>
                  <a:pt x="107156" y="4221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316182" y="1870364"/>
            <a:ext cx="2528455" cy="311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4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 Analysis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16182" y="2182091"/>
            <a:ext cx="2476500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7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กระบวนการวิเคราะห์สาเหตุเชิงลึก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031964" y="2632364"/>
            <a:ext cx="692727" cy="692727"/>
          </a:xfrm>
          <a:custGeom>
            <a:avLst/>
            <a:gdLst/>
            <a:ahLst/>
            <a:cxnLst/>
            <a:rect l="l" t="t" r="r" b="b"/>
            <a:pathLst>
              <a:path w="692727" h="692727">
                <a:moveTo>
                  <a:pt x="138545" y="0"/>
                </a:moveTo>
                <a:lnTo>
                  <a:pt x="554182" y="0"/>
                </a:lnTo>
                <a:cubicBezTo>
                  <a:pt x="630647" y="0"/>
                  <a:pt x="692727" y="62080"/>
                  <a:pt x="692727" y="138545"/>
                </a:cubicBezTo>
                <a:lnTo>
                  <a:pt x="692727" y="554182"/>
                </a:lnTo>
                <a:cubicBezTo>
                  <a:pt x="692727" y="630647"/>
                  <a:pt x="630647" y="692727"/>
                  <a:pt x="554182" y="692727"/>
                </a:cubicBezTo>
                <a:lnTo>
                  <a:pt x="138545" y="692727"/>
                </a:lnTo>
                <a:cubicBezTo>
                  <a:pt x="62080" y="692727"/>
                  <a:pt x="0" y="630647"/>
                  <a:pt x="0" y="554182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2239133" y="2805545"/>
            <a:ext cx="277091" cy="346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455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71500" y="3463636"/>
            <a:ext cx="3610841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3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What happened?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88818" y="3809894"/>
            <a:ext cx="3576205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9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เกิดอะไรขึ้น?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93148" y="4086985"/>
            <a:ext cx="356754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ระบุเหตุการณ์ที่เกิดขึ้นอย่างชัดเจน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749528" y="2632364"/>
            <a:ext cx="692727" cy="692727"/>
          </a:xfrm>
          <a:custGeom>
            <a:avLst/>
            <a:gdLst/>
            <a:ahLst/>
            <a:cxnLst/>
            <a:rect l="l" t="t" r="r" b="b"/>
            <a:pathLst>
              <a:path w="692727" h="692727">
                <a:moveTo>
                  <a:pt x="138545" y="0"/>
                </a:moveTo>
                <a:lnTo>
                  <a:pt x="554182" y="0"/>
                </a:lnTo>
                <a:cubicBezTo>
                  <a:pt x="630647" y="0"/>
                  <a:pt x="692727" y="62080"/>
                  <a:pt x="692727" y="138545"/>
                </a:cubicBezTo>
                <a:lnTo>
                  <a:pt x="692727" y="554182"/>
                </a:lnTo>
                <a:cubicBezTo>
                  <a:pt x="692727" y="630647"/>
                  <a:pt x="630647" y="692727"/>
                  <a:pt x="554182" y="692727"/>
                </a:cubicBezTo>
                <a:lnTo>
                  <a:pt x="138545" y="692727"/>
                </a:lnTo>
                <a:cubicBezTo>
                  <a:pt x="62080" y="692727"/>
                  <a:pt x="0" y="630647"/>
                  <a:pt x="0" y="554182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5930287" y="2805545"/>
            <a:ext cx="329045" cy="346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455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289064" y="3463636"/>
            <a:ext cx="3610841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3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Why did it happen?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306382" y="3809894"/>
            <a:ext cx="3576205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9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ทำไมถึงเกิด?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310712" y="4086985"/>
            <a:ext cx="356754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วิเคราะห์สาเหตุเชิงลึก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9467201" y="2632364"/>
            <a:ext cx="692727" cy="692727"/>
          </a:xfrm>
          <a:custGeom>
            <a:avLst/>
            <a:gdLst/>
            <a:ahLst/>
            <a:cxnLst/>
            <a:rect l="l" t="t" r="r" b="b"/>
            <a:pathLst>
              <a:path w="692727" h="692727">
                <a:moveTo>
                  <a:pt x="138545" y="0"/>
                </a:moveTo>
                <a:lnTo>
                  <a:pt x="554182" y="0"/>
                </a:lnTo>
                <a:cubicBezTo>
                  <a:pt x="630647" y="0"/>
                  <a:pt x="692727" y="62080"/>
                  <a:pt x="692727" y="138545"/>
                </a:cubicBezTo>
                <a:lnTo>
                  <a:pt x="692727" y="554182"/>
                </a:lnTo>
                <a:cubicBezTo>
                  <a:pt x="692727" y="630647"/>
                  <a:pt x="630647" y="692727"/>
                  <a:pt x="554182" y="692727"/>
                </a:cubicBezTo>
                <a:lnTo>
                  <a:pt x="138545" y="692727"/>
                </a:lnTo>
                <a:cubicBezTo>
                  <a:pt x="62080" y="692727"/>
                  <a:pt x="0" y="630647"/>
                  <a:pt x="0" y="554182"/>
                </a:cubicBezTo>
                <a:lnTo>
                  <a:pt x="0" y="138545"/>
                </a:lnTo>
                <a:cubicBezTo>
                  <a:pt x="0" y="62080"/>
                  <a:pt x="62080" y="0"/>
                  <a:pt x="138545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9643955" y="2805545"/>
            <a:ext cx="337705" cy="346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455" b="1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006737" y="3463636"/>
            <a:ext cx="3610841" cy="277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3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What to do?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024055" y="3809894"/>
            <a:ext cx="3576205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9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จะป้องกันอย่างไร?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028385" y="4086985"/>
            <a:ext cx="3567545" cy="173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5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พัฒนามาตรการป้องกัน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46364" y="4745076"/>
            <a:ext cx="5645727" cy="1558636"/>
          </a:xfrm>
          <a:custGeom>
            <a:avLst/>
            <a:gdLst/>
            <a:ahLst/>
            <a:cxnLst/>
            <a:rect l="l" t="t" r="r" b="b"/>
            <a:pathLst>
              <a:path w="5645727" h="1558636">
                <a:moveTo>
                  <a:pt x="138547" y="0"/>
                </a:moveTo>
                <a:lnTo>
                  <a:pt x="5507180" y="0"/>
                </a:lnTo>
                <a:cubicBezTo>
                  <a:pt x="5583698" y="0"/>
                  <a:pt x="5645727" y="62030"/>
                  <a:pt x="5645727" y="138547"/>
                </a:cubicBezTo>
                <a:lnTo>
                  <a:pt x="5645727" y="1420089"/>
                </a:lnTo>
                <a:cubicBezTo>
                  <a:pt x="5645727" y="1496555"/>
                  <a:pt x="5583646" y="1558636"/>
                  <a:pt x="5507180" y="1558636"/>
                </a:cubicBezTo>
                <a:lnTo>
                  <a:pt x="138547" y="1558636"/>
                </a:lnTo>
                <a:cubicBezTo>
                  <a:pt x="62030" y="1558636"/>
                  <a:pt x="0" y="1496607"/>
                  <a:pt x="0" y="1420089"/>
                </a:cubicBezTo>
                <a:lnTo>
                  <a:pt x="0" y="138547"/>
                </a:lnTo>
                <a:cubicBezTo>
                  <a:pt x="0" y="62081"/>
                  <a:pt x="62081" y="0"/>
                  <a:pt x="13854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3909" dist="17318" dir="5400000">
              <a:srgbClr val="000000">
                <a:alpha val="5098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554182" y="4987531"/>
            <a:ext cx="216477" cy="173182"/>
          </a:xfrm>
          <a:custGeom>
            <a:avLst/>
            <a:gdLst/>
            <a:ahLst/>
            <a:cxnLst/>
            <a:rect l="l" t="t" r="r" b="b"/>
            <a:pathLst>
              <a:path w="216477" h="173182">
                <a:moveTo>
                  <a:pt x="108239" y="5412"/>
                </a:moveTo>
                <a:cubicBezTo>
                  <a:pt x="127654" y="5412"/>
                  <a:pt x="143416" y="21174"/>
                  <a:pt x="143416" y="40589"/>
                </a:cubicBezTo>
                <a:cubicBezTo>
                  <a:pt x="143416" y="60005"/>
                  <a:pt x="127654" y="75767"/>
                  <a:pt x="108239" y="75767"/>
                </a:cubicBezTo>
                <a:cubicBezTo>
                  <a:pt x="88824" y="75767"/>
                  <a:pt x="73061" y="60005"/>
                  <a:pt x="73061" y="40589"/>
                </a:cubicBezTo>
                <a:cubicBezTo>
                  <a:pt x="73061" y="21174"/>
                  <a:pt x="88824" y="5412"/>
                  <a:pt x="108239" y="5412"/>
                </a:cubicBezTo>
                <a:close/>
                <a:moveTo>
                  <a:pt x="32472" y="29766"/>
                </a:moveTo>
                <a:cubicBezTo>
                  <a:pt x="45913" y="29766"/>
                  <a:pt x="56825" y="40678"/>
                  <a:pt x="56825" y="54119"/>
                </a:cubicBezTo>
                <a:cubicBezTo>
                  <a:pt x="56825" y="67560"/>
                  <a:pt x="45913" y="78473"/>
                  <a:pt x="32472" y="78473"/>
                </a:cubicBezTo>
                <a:cubicBezTo>
                  <a:pt x="19030" y="78473"/>
                  <a:pt x="8118" y="67560"/>
                  <a:pt x="8118" y="54119"/>
                </a:cubicBezTo>
                <a:cubicBezTo>
                  <a:pt x="8118" y="40678"/>
                  <a:pt x="19030" y="29766"/>
                  <a:pt x="32472" y="29766"/>
                </a:cubicBezTo>
                <a:close/>
                <a:moveTo>
                  <a:pt x="0" y="140710"/>
                </a:moveTo>
                <a:cubicBezTo>
                  <a:pt x="0" y="116796"/>
                  <a:pt x="19381" y="97415"/>
                  <a:pt x="43295" y="97415"/>
                </a:cubicBezTo>
                <a:cubicBezTo>
                  <a:pt x="47625" y="97415"/>
                  <a:pt x="51819" y="98057"/>
                  <a:pt x="55777" y="99241"/>
                </a:cubicBezTo>
                <a:cubicBezTo>
                  <a:pt x="44648" y="111689"/>
                  <a:pt x="37884" y="128127"/>
                  <a:pt x="37884" y="146122"/>
                </a:cubicBezTo>
                <a:lnTo>
                  <a:pt x="37884" y="151534"/>
                </a:lnTo>
                <a:cubicBezTo>
                  <a:pt x="37884" y="155390"/>
                  <a:pt x="38695" y="159043"/>
                  <a:pt x="40150" y="162358"/>
                </a:cubicBezTo>
                <a:lnTo>
                  <a:pt x="10824" y="162358"/>
                </a:lnTo>
                <a:cubicBezTo>
                  <a:pt x="4837" y="162358"/>
                  <a:pt x="0" y="157521"/>
                  <a:pt x="0" y="151534"/>
                </a:cubicBezTo>
                <a:lnTo>
                  <a:pt x="0" y="140710"/>
                </a:lnTo>
                <a:close/>
                <a:moveTo>
                  <a:pt x="176328" y="162358"/>
                </a:moveTo>
                <a:cubicBezTo>
                  <a:pt x="177782" y="159043"/>
                  <a:pt x="178594" y="155390"/>
                  <a:pt x="178594" y="151534"/>
                </a:cubicBezTo>
                <a:lnTo>
                  <a:pt x="178594" y="146122"/>
                </a:lnTo>
                <a:cubicBezTo>
                  <a:pt x="178594" y="128127"/>
                  <a:pt x="171829" y="111689"/>
                  <a:pt x="160701" y="99241"/>
                </a:cubicBezTo>
                <a:cubicBezTo>
                  <a:pt x="164658" y="98057"/>
                  <a:pt x="168852" y="97415"/>
                  <a:pt x="173182" y="97415"/>
                </a:cubicBezTo>
                <a:cubicBezTo>
                  <a:pt x="197096" y="97415"/>
                  <a:pt x="216477" y="116796"/>
                  <a:pt x="216477" y="140710"/>
                </a:cubicBezTo>
                <a:lnTo>
                  <a:pt x="216477" y="151534"/>
                </a:lnTo>
                <a:cubicBezTo>
                  <a:pt x="216477" y="157521"/>
                  <a:pt x="211640" y="162358"/>
                  <a:pt x="205653" y="162358"/>
                </a:cubicBezTo>
                <a:lnTo>
                  <a:pt x="176328" y="162358"/>
                </a:lnTo>
                <a:close/>
                <a:moveTo>
                  <a:pt x="159652" y="54119"/>
                </a:moveTo>
                <a:cubicBezTo>
                  <a:pt x="159652" y="40678"/>
                  <a:pt x="170565" y="29766"/>
                  <a:pt x="184006" y="29766"/>
                </a:cubicBezTo>
                <a:cubicBezTo>
                  <a:pt x="197447" y="29766"/>
                  <a:pt x="208359" y="40678"/>
                  <a:pt x="208359" y="54119"/>
                </a:cubicBezTo>
                <a:cubicBezTo>
                  <a:pt x="208359" y="67560"/>
                  <a:pt x="197447" y="78473"/>
                  <a:pt x="184006" y="78473"/>
                </a:cubicBezTo>
                <a:cubicBezTo>
                  <a:pt x="170565" y="78473"/>
                  <a:pt x="159652" y="67560"/>
                  <a:pt x="159652" y="54119"/>
                </a:cubicBezTo>
                <a:close/>
                <a:moveTo>
                  <a:pt x="54119" y="146122"/>
                </a:moveTo>
                <a:cubicBezTo>
                  <a:pt x="54119" y="116221"/>
                  <a:pt x="78338" y="92003"/>
                  <a:pt x="108239" y="92003"/>
                </a:cubicBezTo>
                <a:cubicBezTo>
                  <a:pt x="138140" y="92003"/>
                  <a:pt x="162358" y="116221"/>
                  <a:pt x="162358" y="146122"/>
                </a:cubicBezTo>
                <a:lnTo>
                  <a:pt x="162358" y="151534"/>
                </a:lnTo>
                <a:cubicBezTo>
                  <a:pt x="162358" y="157521"/>
                  <a:pt x="157521" y="162358"/>
                  <a:pt x="151534" y="162358"/>
                </a:cubicBezTo>
                <a:lnTo>
                  <a:pt x="64943" y="162358"/>
                </a:lnTo>
                <a:cubicBezTo>
                  <a:pt x="58956" y="162358"/>
                  <a:pt x="54119" y="157521"/>
                  <a:pt x="54119" y="151534"/>
                </a:cubicBezTo>
                <a:lnTo>
                  <a:pt x="54119" y="146122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7" name="Text 25"/>
          <p:cNvSpPr/>
          <p:nvPr/>
        </p:nvSpPr>
        <p:spPr>
          <a:xfrm>
            <a:off x="874568" y="4952894"/>
            <a:ext cx="118629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ลักษณะสำคัญ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80159" y="5368531"/>
            <a:ext cx="121227" cy="138545"/>
          </a:xfrm>
          <a:custGeom>
            <a:avLst/>
            <a:gdLst/>
            <a:ahLst/>
            <a:cxnLst/>
            <a:rect l="l" t="t" r="r" b="b"/>
            <a:pathLst>
              <a:path w="121227" h="138545">
                <a:moveTo>
                  <a:pt x="117655" y="18969"/>
                </a:moveTo>
                <a:cubicBezTo>
                  <a:pt x="121525" y="21783"/>
                  <a:pt x="122391" y="27195"/>
                  <a:pt x="119577" y="31064"/>
                </a:cubicBezTo>
                <a:lnTo>
                  <a:pt x="50304" y="126314"/>
                </a:lnTo>
                <a:cubicBezTo>
                  <a:pt x="48816" y="128371"/>
                  <a:pt x="46516" y="129643"/>
                  <a:pt x="43972" y="129859"/>
                </a:cubicBezTo>
                <a:cubicBezTo>
                  <a:pt x="41428" y="130076"/>
                  <a:pt x="38966" y="129129"/>
                  <a:pt x="37180" y="127343"/>
                </a:cubicBezTo>
                <a:lnTo>
                  <a:pt x="2544" y="92706"/>
                </a:lnTo>
                <a:cubicBezTo>
                  <a:pt x="-839" y="89324"/>
                  <a:pt x="-839" y="83831"/>
                  <a:pt x="2544" y="80448"/>
                </a:cubicBezTo>
                <a:cubicBezTo>
                  <a:pt x="5926" y="77066"/>
                  <a:pt x="11419" y="77066"/>
                  <a:pt x="14802" y="80448"/>
                </a:cubicBezTo>
                <a:lnTo>
                  <a:pt x="42267" y="107914"/>
                </a:lnTo>
                <a:lnTo>
                  <a:pt x="105587" y="20863"/>
                </a:lnTo>
                <a:cubicBezTo>
                  <a:pt x="108401" y="16993"/>
                  <a:pt x="113813" y="16128"/>
                  <a:pt x="117682" y="1894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9" name="Text 27"/>
          <p:cNvSpPr/>
          <p:nvPr/>
        </p:nvSpPr>
        <p:spPr>
          <a:xfrm>
            <a:off x="796636" y="5333894"/>
            <a:ext cx="2563091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Interdisciplinary - มีผู้เชี่ยวชาญหลายสาขา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80159" y="5645622"/>
            <a:ext cx="121227" cy="138545"/>
          </a:xfrm>
          <a:custGeom>
            <a:avLst/>
            <a:gdLst/>
            <a:ahLst/>
            <a:cxnLst/>
            <a:rect l="l" t="t" r="r" b="b"/>
            <a:pathLst>
              <a:path w="121227" h="138545">
                <a:moveTo>
                  <a:pt x="117655" y="18969"/>
                </a:moveTo>
                <a:cubicBezTo>
                  <a:pt x="121525" y="21783"/>
                  <a:pt x="122391" y="27195"/>
                  <a:pt x="119577" y="31064"/>
                </a:cubicBezTo>
                <a:lnTo>
                  <a:pt x="50304" y="126314"/>
                </a:lnTo>
                <a:cubicBezTo>
                  <a:pt x="48816" y="128371"/>
                  <a:pt x="46516" y="129643"/>
                  <a:pt x="43972" y="129859"/>
                </a:cubicBezTo>
                <a:cubicBezTo>
                  <a:pt x="41428" y="130076"/>
                  <a:pt x="38966" y="129129"/>
                  <a:pt x="37180" y="127343"/>
                </a:cubicBezTo>
                <a:lnTo>
                  <a:pt x="2544" y="92706"/>
                </a:lnTo>
                <a:cubicBezTo>
                  <a:pt x="-839" y="89324"/>
                  <a:pt x="-839" y="83831"/>
                  <a:pt x="2544" y="80448"/>
                </a:cubicBezTo>
                <a:cubicBezTo>
                  <a:pt x="5926" y="77066"/>
                  <a:pt x="11419" y="77066"/>
                  <a:pt x="14802" y="80448"/>
                </a:cubicBezTo>
                <a:lnTo>
                  <a:pt x="42267" y="107914"/>
                </a:lnTo>
                <a:lnTo>
                  <a:pt x="105587" y="20863"/>
                </a:lnTo>
                <a:cubicBezTo>
                  <a:pt x="108401" y="16993"/>
                  <a:pt x="113813" y="16128"/>
                  <a:pt x="117682" y="1894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1" name="Text 29"/>
          <p:cNvSpPr/>
          <p:nvPr/>
        </p:nvSpPr>
        <p:spPr>
          <a:xfrm>
            <a:off x="796636" y="5610985"/>
            <a:ext cx="2623705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Involving frontline - ให้ผู้เกี่ยวข้องมีส่วนร่วม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80159" y="5922712"/>
            <a:ext cx="121227" cy="138545"/>
          </a:xfrm>
          <a:custGeom>
            <a:avLst/>
            <a:gdLst/>
            <a:ahLst/>
            <a:cxnLst/>
            <a:rect l="l" t="t" r="r" b="b"/>
            <a:pathLst>
              <a:path w="121227" h="138545">
                <a:moveTo>
                  <a:pt x="117655" y="18969"/>
                </a:moveTo>
                <a:cubicBezTo>
                  <a:pt x="121525" y="21783"/>
                  <a:pt x="122391" y="27195"/>
                  <a:pt x="119577" y="31064"/>
                </a:cubicBezTo>
                <a:lnTo>
                  <a:pt x="50304" y="126314"/>
                </a:lnTo>
                <a:cubicBezTo>
                  <a:pt x="48816" y="128371"/>
                  <a:pt x="46516" y="129643"/>
                  <a:pt x="43972" y="129859"/>
                </a:cubicBezTo>
                <a:cubicBezTo>
                  <a:pt x="41428" y="130076"/>
                  <a:pt x="38966" y="129129"/>
                  <a:pt x="37180" y="127343"/>
                </a:cubicBezTo>
                <a:lnTo>
                  <a:pt x="2544" y="92706"/>
                </a:lnTo>
                <a:cubicBezTo>
                  <a:pt x="-839" y="89324"/>
                  <a:pt x="-839" y="83831"/>
                  <a:pt x="2544" y="80448"/>
                </a:cubicBezTo>
                <a:cubicBezTo>
                  <a:pt x="5926" y="77066"/>
                  <a:pt x="11419" y="77066"/>
                  <a:pt x="14802" y="80448"/>
                </a:cubicBezTo>
                <a:lnTo>
                  <a:pt x="42267" y="107914"/>
                </a:lnTo>
                <a:lnTo>
                  <a:pt x="105587" y="20863"/>
                </a:lnTo>
                <a:cubicBezTo>
                  <a:pt x="108401" y="16993"/>
                  <a:pt x="113813" y="16128"/>
                  <a:pt x="117682" y="1894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3" name="Text 31"/>
          <p:cNvSpPr/>
          <p:nvPr/>
        </p:nvSpPr>
        <p:spPr>
          <a:xfrm>
            <a:off x="796636" y="5888076"/>
            <a:ext cx="2710295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Continually digging deeper - ถามทำไมซ้ำๆ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99909" y="4745076"/>
            <a:ext cx="5645727" cy="1558636"/>
          </a:xfrm>
          <a:custGeom>
            <a:avLst/>
            <a:gdLst/>
            <a:ahLst/>
            <a:cxnLst/>
            <a:rect l="l" t="t" r="r" b="b"/>
            <a:pathLst>
              <a:path w="5645727" h="1558636">
                <a:moveTo>
                  <a:pt x="138547" y="0"/>
                </a:moveTo>
                <a:lnTo>
                  <a:pt x="5507180" y="0"/>
                </a:lnTo>
                <a:cubicBezTo>
                  <a:pt x="5583698" y="0"/>
                  <a:pt x="5645727" y="62030"/>
                  <a:pt x="5645727" y="138547"/>
                </a:cubicBezTo>
                <a:lnTo>
                  <a:pt x="5645727" y="1420089"/>
                </a:lnTo>
                <a:cubicBezTo>
                  <a:pt x="5645727" y="1496555"/>
                  <a:pt x="5583646" y="1558636"/>
                  <a:pt x="5507180" y="1558636"/>
                </a:cubicBezTo>
                <a:lnTo>
                  <a:pt x="138547" y="1558636"/>
                </a:lnTo>
                <a:cubicBezTo>
                  <a:pt x="62030" y="1558636"/>
                  <a:pt x="0" y="1496607"/>
                  <a:pt x="0" y="1420089"/>
                </a:cubicBezTo>
                <a:lnTo>
                  <a:pt x="0" y="138547"/>
                </a:lnTo>
                <a:cubicBezTo>
                  <a:pt x="0" y="62081"/>
                  <a:pt x="62081" y="0"/>
                  <a:pt x="13854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3909" dist="17318" dir="5400000">
              <a:srgbClr val="000000">
                <a:alpha val="5098"/>
              </a:srgbClr>
            </a:outerShdw>
          </a:effectLst>
        </p:spPr>
      </p:sp>
      <p:sp>
        <p:nvSpPr>
          <p:cNvPr id="35" name="Shape 33"/>
          <p:cNvSpPr/>
          <p:nvPr/>
        </p:nvSpPr>
        <p:spPr>
          <a:xfrm>
            <a:off x="6451023" y="4987531"/>
            <a:ext cx="129886" cy="173182"/>
          </a:xfrm>
          <a:custGeom>
            <a:avLst/>
            <a:gdLst/>
            <a:ahLst/>
            <a:cxnLst/>
            <a:rect l="l" t="t" r="r" b="b"/>
            <a:pathLst>
              <a:path w="129886" h="173182">
                <a:moveTo>
                  <a:pt x="105330" y="10824"/>
                </a:moveTo>
                <a:lnTo>
                  <a:pt x="108239" y="10824"/>
                </a:lnTo>
                <a:cubicBezTo>
                  <a:pt x="120179" y="10824"/>
                  <a:pt x="129886" y="20532"/>
                  <a:pt x="129886" y="32472"/>
                </a:cubicBezTo>
                <a:lnTo>
                  <a:pt x="129886" y="151534"/>
                </a:lnTo>
                <a:cubicBezTo>
                  <a:pt x="129886" y="163474"/>
                  <a:pt x="120179" y="173182"/>
                  <a:pt x="108239" y="173182"/>
                </a:cubicBezTo>
                <a:lnTo>
                  <a:pt x="21648" y="173182"/>
                </a:lnTo>
                <a:cubicBezTo>
                  <a:pt x="9708" y="173182"/>
                  <a:pt x="0" y="163474"/>
                  <a:pt x="0" y="151534"/>
                </a:cubicBezTo>
                <a:lnTo>
                  <a:pt x="0" y="32472"/>
                </a:lnTo>
                <a:cubicBezTo>
                  <a:pt x="0" y="20532"/>
                  <a:pt x="9708" y="10824"/>
                  <a:pt x="21648" y="10824"/>
                </a:cubicBezTo>
                <a:lnTo>
                  <a:pt x="24557" y="10824"/>
                </a:lnTo>
                <a:cubicBezTo>
                  <a:pt x="28277" y="4363"/>
                  <a:pt x="35279" y="0"/>
                  <a:pt x="43295" y="0"/>
                </a:cubicBezTo>
                <a:lnTo>
                  <a:pt x="86591" y="0"/>
                </a:lnTo>
                <a:cubicBezTo>
                  <a:pt x="94607" y="0"/>
                  <a:pt x="101609" y="4363"/>
                  <a:pt x="105330" y="10824"/>
                </a:cubicBezTo>
                <a:close/>
                <a:moveTo>
                  <a:pt x="83885" y="37884"/>
                </a:moveTo>
                <a:cubicBezTo>
                  <a:pt x="88384" y="37884"/>
                  <a:pt x="92003" y="34264"/>
                  <a:pt x="92003" y="29766"/>
                </a:cubicBezTo>
                <a:cubicBezTo>
                  <a:pt x="92003" y="25267"/>
                  <a:pt x="88384" y="21648"/>
                  <a:pt x="83885" y="21648"/>
                </a:cubicBezTo>
                <a:lnTo>
                  <a:pt x="46001" y="21648"/>
                </a:lnTo>
                <a:cubicBezTo>
                  <a:pt x="41503" y="21648"/>
                  <a:pt x="37884" y="25267"/>
                  <a:pt x="37884" y="29766"/>
                </a:cubicBezTo>
                <a:cubicBezTo>
                  <a:pt x="37884" y="34264"/>
                  <a:pt x="41503" y="37884"/>
                  <a:pt x="46001" y="37884"/>
                </a:cubicBezTo>
                <a:lnTo>
                  <a:pt x="83885" y="37884"/>
                </a:lnTo>
                <a:close/>
                <a:moveTo>
                  <a:pt x="93491" y="88181"/>
                </a:moveTo>
                <a:cubicBezTo>
                  <a:pt x="95859" y="84392"/>
                  <a:pt x="94709" y="79386"/>
                  <a:pt x="90920" y="76985"/>
                </a:cubicBezTo>
                <a:cubicBezTo>
                  <a:pt x="87132" y="74583"/>
                  <a:pt x="82126" y="75767"/>
                  <a:pt x="79725" y="79555"/>
                </a:cubicBezTo>
                <a:lnTo>
                  <a:pt x="58956" y="112805"/>
                </a:lnTo>
                <a:lnTo>
                  <a:pt x="49824" y="100628"/>
                </a:lnTo>
                <a:cubicBezTo>
                  <a:pt x="47118" y="97043"/>
                  <a:pt x="42044" y="96299"/>
                  <a:pt x="38459" y="99005"/>
                </a:cubicBezTo>
                <a:cubicBezTo>
                  <a:pt x="34873" y="101710"/>
                  <a:pt x="34129" y="106784"/>
                  <a:pt x="36835" y="110370"/>
                </a:cubicBezTo>
                <a:lnTo>
                  <a:pt x="53071" y="132017"/>
                </a:lnTo>
                <a:cubicBezTo>
                  <a:pt x="54661" y="134148"/>
                  <a:pt x="57231" y="135366"/>
                  <a:pt x="59903" y="135264"/>
                </a:cubicBezTo>
                <a:cubicBezTo>
                  <a:pt x="62575" y="135163"/>
                  <a:pt x="65011" y="133742"/>
                  <a:pt x="66431" y="131442"/>
                </a:cubicBezTo>
                <a:lnTo>
                  <a:pt x="93491" y="88147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6" name="Text 34"/>
          <p:cNvSpPr/>
          <p:nvPr/>
        </p:nvSpPr>
        <p:spPr>
          <a:xfrm>
            <a:off x="6728114" y="4952894"/>
            <a:ext cx="1194955" cy="242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4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ต้องครอบคลุม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33705" y="5368531"/>
            <a:ext cx="121227" cy="138545"/>
          </a:xfrm>
          <a:custGeom>
            <a:avLst/>
            <a:gdLst/>
            <a:ahLst/>
            <a:cxnLst/>
            <a:rect l="l" t="t" r="r" b="b"/>
            <a:pathLst>
              <a:path w="121227" h="138545">
                <a:moveTo>
                  <a:pt x="117655" y="18969"/>
                </a:moveTo>
                <a:cubicBezTo>
                  <a:pt x="121525" y="21783"/>
                  <a:pt x="122391" y="27195"/>
                  <a:pt x="119577" y="31064"/>
                </a:cubicBezTo>
                <a:lnTo>
                  <a:pt x="50304" y="126314"/>
                </a:lnTo>
                <a:cubicBezTo>
                  <a:pt x="48816" y="128371"/>
                  <a:pt x="46516" y="129643"/>
                  <a:pt x="43972" y="129859"/>
                </a:cubicBezTo>
                <a:cubicBezTo>
                  <a:pt x="41428" y="130076"/>
                  <a:pt x="38966" y="129129"/>
                  <a:pt x="37180" y="127343"/>
                </a:cubicBezTo>
                <a:lnTo>
                  <a:pt x="2544" y="92706"/>
                </a:lnTo>
                <a:cubicBezTo>
                  <a:pt x="-839" y="89324"/>
                  <a:pt x="-839" y="83831"/>
                  <a:pt x="2544" y="80448"/>
                </a:cubicBezTo>
                <a:cubicBezTo>
                  <a:pt x="5926" y="77066"/>
                  <a:pt x="11419" y="77066"/>
                  <a:pt x="14802" y="80448"/>
                </a:cubicBezTo>
                <a:lnTo>
                  <a:pt x="42267" y="107914"/>
                </a:lnTo>
                <a:lnTo>
                  <a:pt x="105587" y="20863"/>
                </a:lnTo>
                <a:cubicBezTo>
                  <a:pt x="108401" y="16993"/>
                  <a:pt x="113813" y="16128"/>
                  <a:pt x="117682" y="1894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8" name="Text 36"/>
          <p:cNvSpPr/>
          <p:nvPr/>
        </p:nvSpPr>
        <p:spPr>
          <a:xfrm>
            <a:off x="6650182" y="5333894"/>
            <a:ext cx="2788227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&amp; other factors - ปัจจัยบุคคลและอื่นๆ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433705" y="5645622"/>
            <a:ext cx="121227" cy="138545"/>
          </a:xfrm>
          <a:custGeom>
            <a:avLst/>
            <a:gdLst/>
            <a:ahLst/>
            <a:cxnLst/>
            <a:rect l="l" t="t" r="r" b="b"/>
            <a:pathLst>
              <a:path w="121227" h="138545">
                <a:moveTo>
                  <a:pt x="117655" y="18969"/>
                </a:moveTo>
                <a:cubicBezTo>
                  <a:pt x="121525" y="21783"/>
                  <a:pt x="122391" y="27195"/>
                  <a:pt x="119577" y="31064"/>
                </a:cubicBezTo>
                <a:lnTo>
                  <a:pt x="50304" y="126314"/>
                </a:lnTo>
                <a:cubicBezTo>
                  <a:pt x="48816" y="128371"/>
                  <a:pt x="46516" y="129643"/>
                  <a:pt x="43972" y="129859"/>
                </a:cubicBezTo>
                <a:cubicBezTo>
                  <a:pt x="41428" y="130076"/>
                  <a:pt x="38966" y="129129"/>
                  <a:pt x="37180" y="127343"/>
                </a:cubicBezTo>
                <a:lnTo>
                  <a:pt x="2544" y="92706"/>
                </a:lnTo>
                <a:cubicBezTo>
                  <a:pt x="-839" y="89324"/>
                  <a:pt x="-839" y="83831"/>
                  <a:pt x="2544" y="80448"/>
                </a:cubicBezTo>
                <a:cubicBezTo>
                  <a:pt x="5926" y="77066"/>
                  <a:pt x="11419" y="77066"/>
                  <a:pt x="14802" y="80448"/>
                </a:cubicBezTo>
                <a:lnTo>
                  <a:pt x="42267" y="107914"/>
                </a:lnTo>
                <a:lnTo>
                  <a:pt x="105587" y="20863"/>
                </a:lnTo>
                <a:cubicBezTo>
                  <a:pt x="108401" y="16993"/>
                  <a:pt x="113813" y="16128"/>
                  <a:pt x="117682" y="1894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0" name="Text 38"/>
          <p:cNvSpPr/>
          <p:nvPr/>
        </p:nvSpPr>
        <p:spPr>
          <a:xfrm>
            <a:off x="6650182" y="5610985"/>
            <a:ext cx="3238500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Related processes &amp; systems - กระบวนการและระบบ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433705" y="5922712"/>
            <a:ext cx="121227" cy="138545"/>
          </a:xfrm>
          <a:custGeom>
            <a:avLst/>
            <a:gdLst/>
            <a:ahLst/>
            <a:cxnLst/>
            <a:rect l="l" t="t" r="r" b="b"/>
            <a:pathLst>
              <a:path w="121227" h="138545">
                <a:moveTo>
                  <a:pt x="117655" y="18969"/>
                </a:moveTo>
                <a:cubicBezTo>
                  <a:pt x="121525" y="21783"/>
                  <a:pt x="122391" y="27195"/>
                  <a:pt x="119577" y="31064"/>
                </a:cubicBezTo>
                <a:lnTo>
                  <a:pt x="50304" y="126314"/>
                </a:lnTo>
                <a:cubicBezTo>
                  <a:pt x="48816" y="128371"/>
                  <a:pt x="46516" y="129643"/>
                  <a:pt x="43972" y="129859"/>
                </a:cubicBezTo>
                <a:cubicBezTo>
                  <a:pt x="41428" y="130076"/>
                  <a:pt x="38966" y="129129"/>
                  <a:pt x="37180" y="127343"/>
                </a:cubicBezTo>
                <a:lnTo>
                  <a:pt x="2544" y="92706"/>
                </a:lnTo>
                <a:cubicBezTo>
                  <a:pt x="-839" y="89324"/>
                  <a:pt x="-839" y="83831"/>
                  <a:pt x="2544" y="80448"/>
                </a:cubicBezTo>
                <a:cubicBezTo>
                  <a:pt x="5926" y="77066"/>
                  <a:pt x="11419" y="77066"/>
                  <a:pt x="14802" y="80448"/>
                </a:cubicBezTo>
                <a:lnTo>
                  <a:pt x="42267" y="107914"/>
                </a:lnTo>
                <a:lnTo>
                  <a:pt x="105587" y="20863"/>
                </a:lnTo>
                <a:cubicBezTo>
                  <a:pt x="108401" y="16993"/>
                  <a:pt x="113813" y="16128"/>
                  <a:pt x="117682" y="18942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2" name="Text 40"/>
          <p:cNvSpPr/>
          <p:nvPr/>
        </p:nvSpPr>
        <p:spPr>
          <a:xfrm>
            <a:off x="6650182" y="5888076"/>
            <a:ext cx="3030682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Underlying cause &amp; effect - สาเหตุและผลกระทบ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346364" y="6442258"/>
            <a:ext cx="11499273" cy="415636"/>
          </a:xfrm>
          <a:custGeom>
            <a:avLst/>
            <a:gdLst/>
            <a:ahLst/>
            <a:cxnLst/>
            <a:rect l="l" t="t" r="r" b="b"/>
            <a:pathLst>
              <a:path w="11499273" h="415636">
                <a:moveTo>
                  <a:pt x="103909" y="0"/>
                </a:moveTo>
                <a:lnTo>
                  <a:pt x="11395364" y="0"/>
                </a:lnTo>
                <a:cubicBezTo>
                  <a:pt x="11452751" y="0"/>
                  <a:pt x="11499273" y="46522"/>
                  <a:pt x="11499273" y="103909"/>
                </a:cubicBezTo>
                <a:lnTo>
                  <a:pt x="11499273" y="311727"/>
                </a:lnTo>
                <a:cubicBezTo>
                  <a:pt x="11499273" y="369115"/>
                  <a:pt x="11452751" y="415636"/>
                  <a:pt x="11395364" y="415636"/>
                </a:cubicBezTo>
                <a:lnTo>
                  <a:pt x="103909" y="415636"/>
                </a:lnTo>
                <a:cubicBezTo>
                  <a:pt x="46522" y="415636"/>
                  <a:pt x="0" y="369115"/>
                  <a:pt x="0" y="311727"/>
                </a:cubicBezTo>
                <a:lnTo>
                  <a:pt x="0" y="103909"/>
                </a:lnTo>
                <a:cubicBezTo>
                  <a:pt x="0" y="46560"/>
                  <a:pt x="46560" y="0"/>
                  <a:pt x="103909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519545" y="6546167"/>
            <a:ext cx="11222182" cy="207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1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ที่มา:</a:t>
            </a:r>
            <a:pPr>
              <a:lnSpc>
                <a:spcPct val="130000"/>
              </a:lnSpc>
            </a:pPr>
            <a:r>
              <a:rPr lang="en-US" sz="109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VA National Center for Patient Safety (NCPS) - https://www.patientsafety.va.gov/professionals/onthejob/rca.asp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8094" y="348094"/>
            <a:ext cx="11565430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spc="55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CULTURE OF SAFETY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8094" y="626570"/>
            <a:ext cx="11704668" cy="4177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8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RCA เน้นระบบ ไม่โทษบุคคล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8094" y="1148711"/>
            <a:ext cx="11582835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แนวคิด Culture of Safety ตาม VA NCPS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8094" y="1601233"/>
            <a:ext cx="5604317" cy="4699272"/>
          </a:xfrm>
          <a:custGeom>
            <a:avLst/>
            <a:gdLst/>
            <a:ahLst/>
            <a:cxnLst/>
            <a:rect l="l" t="t" r="r" b="b"/>
            <a:pathLst>
              <a:path w="5604317" h="4699272">
                <a:moveTo>
                  <a:pt x="208836" y="0"/>
                </a:moveTo>
                <a:lnTo>
                  <a:pt x="5395481" y="0"/>
                </a:lnTo>
                <a:cubicBezTo>
                  <a:pt x="5510818" y="0"/>
                  <a:pt x="5604317" y="93499"/>
                  <a:pt x="5604317" y="208836"/>
                </a:cubicBezTo>
                <a:lnTo>
                  <a:pt x="5604317" y="4490436"/>
                </a:lnTo>
                <a:cubicBezTo>
                  <a:pt x="5604317" y="4605773"/>
                  <a:pt x="5510818" y="4699272"/>
                  <a:pt x="5395481" y="4699272"/>
                </a:cubicBezTo>
                <a:lnTo>
                  <a:pt x="208836" y="4699272"/>
                </a:lnTo>
                <a:cubicBezTo>
                  <a:pt x="93499" y="4699272"/>
                  <a:pt x="0" y="4605773"/>
                  <a:pt x="0" y="4490436"/>
                </a:cubicBezTo>
                <a:lnTo>
                  <a:pt x="0" y="208836"/>
                </a:lnTo>
                <a:cubicBezTo>
                  <a:pt x="0" y="93499"/>
                  <a:pt x="93499" y="0"/>
                  <a:pt x="20883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74047" dist="34809" dir="5400000">
              <a:srgbClr val="000000">
                <a:alpha val="5882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2734389" y="1879709"/>
            <a:ext cx="835426" cy="835426"/>
          </a:xfrm>
          <a:custGeom>
            <a:avLst/>
            <a:gdLst/>
            <a:ahLst/>
            <a:cxnLst/>
            <a:rect l="l" t="t" r="r" b="b"/>
            <a:pathLst>
              <a:path w="835426" h="835426">
                <a:moveTo>
                  <a:pt x="417713" y="0"/>
                </a:moveTo>
                <a:lnTo>
                  <a:pt x="417713" y="0"/>
                </a:lnTo>
                <a:cubicBezTo>
                  <a:pt x="648255" y="0"/>
                  <a:pt x="835426" y="187171"/>
                  <a:pt x="835426" y="417713"/>
                </a:cubicBezTo>
                <a:lnTo>
                  <a:pt x="835426" y="417713"/>
                </a:lnTo>
                <a:cubicBezTo>
                  <a:pt x="835426" y="648255"/>
                  <a:pt x="648255" y="835426"/>
                  <a:pt x="417713" y="835426"/>
                </a:cubicBezTo>
                <a:lnTo>
                  <a:pt x="417713" y="835426"/>
                </a:lnTo>
                <a:cubicBezTo>
                  <a:pt x="187171" y="835426"/>
                  <a:pt x="0" y="648255"/>
                  <a:pt x="0" y="417713"/>
                </a:cubicBezTo>
                <a:lnTo>
                  <a:pt x="0" y="417713"/>
                </a:lnTo>
                <a:cubicBezTo>
                  <a:pt x="0" y="187171"/>
                  <a:pt x="187171" y="0"/>
                  <a:pt x="417713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Shape 5"/>
          <p:cNvSpPr/>
          <p:nvPr/>
        </p:nvSpPr>
        <p:spPr>
          <a:xfrm>
            <a:off x="2995459" y="2140779"/>
            <a:ext cx="313285" cy="313285"/>
          </a:xfrm>
          <a:custGeom>
            <a:avLst/>
            <a:gdLst/>
            <a:ahLst/>
            <a:cxnLst/>
            <a:rect l="l" t="t" r="r" b="b"/>
            <a:pathLst>
              <a:path w="313285" h="313285">
                <a:moveTo>
                  <a:pt x="156642" y="0"/>
                </a:moveTo>
                <a:cubicBezTo>
                  <a:pt x="159457" y="0"/>
                  <a:pt x="162272" y="612"/>
                  <a:pt x="164842" y="1774"/>
                </a:cubicBezTo>
                <a:lnTo>
                  <a:pt x="280121" y="50664"/>
                </a:lnTo>
                <a:cubicBezTo>
                  <a:pt x="293582" y="56355"/>
                  <a:pt x="303617" y="69632"/>
                  <a:pt x="303556" y="85664"/>
                </a:cubicBezTo>
                <a:cubicBezTo>
                  <a:pt x="303250" y="146363"/>
                  <a:pt x="278285" y="257420"/>
                  <a:pt x="172857" y="307900"/>
                </a:cubicBezTo>
                <a:cubicBezTo>
                  <a:pt x="162639" y="312795"/>
                  <a:pt x="150768" y="312795"/>
                  <a:pt x="140550" y="307900"/>
                </a:cubicBezTo>
                <a:cubicBezTo>
                  <a:pt x="35061" y="257420"/>
                  <a:pt x="10157" y="146363"/>
                  <a:pt x="9851" y="85664"/>
                </a:cubicBezTo>
                <a:cubicBezTo>
                  <a:pt x="9790" y="69632"/>
                  <a:pt x="19825" y="56355"/>
                  <a:pt x="33287" y="50664"/>
                </a:cubicBezTo>
                <a:lnTo>
                  <a:pt x="148504" y="1774"/>
                </a:lnTo>
                <a:cubicBezTo>
                  <a:pt x="151074" y="612"/>
                  <a:pt x="153828" y="0"/>
                  <a:pt x="156642" y="0"/>
                </a:cubicBezTo>
                <a:close/>
                <a:moveTo>
                  <a:pt x="156642" y="40874"/>
                </a:moveTo>
                <a:lnTo>
                  <a:pt x="156642" y="272227"/>
                </a:lnTo>
                <a:cubicBezTo>
                  <a:pt x="241082" y="231353"/>
                  <a:pt x="263783" y="140795"/>
                  <a:pt x="264334" y="86582"/>
                </a:cubicBezTo>
                <a:lnTo>
                  <a:pt x="156642" y="40935"/>
                </a:lnTo>
                <a:lnTo>
                  <a:pt x="156642" y="4093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561302" y="2923991"/>
            <a:ext cx="5177901" cy="3132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5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Culture of Safety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3058" y="3341704"/>
            <a:ext cx="5134390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7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วัฒนธรรมความปลอดภัย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26570" y="3898655"/>
            <a:ext cx="348094" cy="348094"/>
          </a:xfrm>
          <a:custGeom>
            <a:avLst/>
            <a:gdLst/>
            <a:ahLst/>
            <a:cxnLst/>
            <a:rect l="l" t="t" r="r" b="b"/>
            <a:pathLst>
              <a:path w="348094" h="348094">
                <a:moveTo>
                  <a:pt x="174047" y="0"/>
                </a:moveTo>
                <a:lnTo>
                  <a:pt x="174047" y="0"/>
                </a:lnTo>
                <a:cubicBezTo>
                  <a:pt x="270106" y="0"/>
                  <a:pt x="348094" y="77988"/>
                  <a:pt x="348094" y="174047"/>
                </a:cubicBezTo>
                <a:lnTo>
                  <a:pt x="348094" y="174047"/>
                </a:lnTo>
                <a:cubicBezTo>
                  <a:pt x="348094" y="270106"/>
                  <a:pt x="270106" y="348094"/>
                  <a:pt x="174047" y="348094"/>
                </a:cubicBezTo>
                <a:lnTo>
                  <a:pt x="174047" y="348094"/>
                </a:lnTo>
                <a:cubicBezTo>
                  <a:pt x="77988" y="348094"/>
                  <a:pt x="0" y="270106"/>
                  <a:pt x="0" y="174047"/>
                </a:cubicBezTo>
                <a:lnTo>
                  <a:pt x="0" y="174047"/>
                </a:lnTo>
                <a:cubicBezTo>
                  <a:pt x="0" y="77988"/>
                  <a:pt x="77988" y="0"/>
                  <a:pt x="174047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739700" y="4003084"/>
            <a:ext cx="121833" cy="139238"/>
          </a:xfrm>
          <a:custGeom>
            <a:avLst/>
            <a:gdLst/>
            <a:ahLst/>
            <a:cxnLst/>
            <a:rect l="l" t="t" r="r" b="b"/>
            <a:pathLst>
              <a:path w="121833" h="139238">
                <a:moveTo>
                  <a:pt x="118243" y="19064"/>
                </a:moveTo>
                <a:cubicBezTo>
                  <a:pt x="122132" y="21892"/>
                  <a:pt x="123002" y="27331"/>
                  <a:pt x="120174" y="31220"/>
                </a:cubicBezTo>
                <a:lnTo>
                  <a:pt x="50555" y="126946"/>
                </a:lnTo>
                <a:cubicBezTo>
                  <a:pt x="49060" y="129012"/>
                  <a:pt x="46748" y="130291"/>
                  <a:pt x="44192" y="130508"/>
                </a:cubicBezTo>
                <a:cubicBezTo>
                  <a:pt x="41635" y="130726"/>
                  <a:pt x="39161" y="129774"/>
                  <a:pt x="37366" y="127979"/>
                </a:cubicBezTo>
                <a:lnTo>
                  <a:pt x="2556" y="93170"/>
                </a:lnTo>
                <a:cubicBezTo>
                  <a:pt x="-843" y="89770"/>
                  <a:pt x="-843" y="84250"/>
                  <a:pt x="2556" y="80850"/>
                </a:cubicBezTo>
                <a:cubicBezTo>
                  <a:pt x="5956" y="77451"/>
                  <a:pt x="11476" y="77451"/>
                  <a:pt x="14876" y="80850"/>
                </a:cubicBezTo>
                <a:lnTo>
                  <a:pt x="42478" y="108453"/>
                </a:lnTo>
                <a:lnTo>
                  <a:pt x="106114" y="20967"/>
                </a:lnTo>
                <a:cubicBezTo>
                  <a:pt x="108943" y="17078"/>
                  <a:pt x="114382" y="16208"/>
                  <a:pt x="118270" y="190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2" name="Text 10"/>
          <p:cNvSpPr/>
          <p:nvPr/>
        </p:nvSpPr>
        <p:spPr>
          <a:xfrm>
            <a:off x="1113901" y="3863846"/>
            <a:ext cx="2288719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มุ่งปรับปรุงระบบ</a:t>
            </a:r>
            <a:pPr>
              <a:lnSpc>
                <a:spcPct val="130000"/>
              </a:lnSpc>
            </a:pPr>
            <a:r>
              <a:rPr lang="en-US" sz="123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ไม่ใช่โทษบุคคล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26570" y="4490415"/>
            <a:ext cx="348094" cy="348094"/>
          </a:xfrm>
          <a:custGeom>
            <a:avLst/>
            <a:gdLst/>
            <a:ahLst/>
            <a:cxnLst/>
            <a:rect l="l" t="t" r="r" b="b"/>
            <a:pathLst>
              <a:path w="348094" h="348094">
                <a:moveTo>
                  <a:pt x="174047" y="0"/>
                </a:moveTo>
                <a:lnTo>
                  <a:pt x="174047" y="0"/>
                </a:lnTo>
                <a:cubicBezTo>
                  <a:pt x="270106" y="0"/>
                  <a:pt x="348094" y="77988"/>
                  <a:pt x="348094" y="174047"/>
                </a:cubicBezTo>
                <a:lnTo>
                  <a:pt x="348094" y="174047"/>
                </a:lnTo>
                <a:cubicBezTo>
                  <a:pt x="348094" y="270106"/>
                  <a:pt x="270106" y="348094"/>
                  <a:pt x="174047" y="348094"/>
                </a:cubicBezTo>
                <a:lnTo>
                  <a:pt x="174047" y="348094"/>
                </a:lnTo>
                <a:cubicBezTo>
                  <a:pt x="77988" y="348094"/>
                  <a:pt x="0" y="270106"/>
                  <a:pt x="0" y="174047"/>
                </a:cubicBezTo>
                <a:lnTo>
                  <a:pt x="0" y="174047"/>
                </a:lnTo>
                <a:cubicBezTo>
                  <a:pt x="0" y="77988"/>
                  <a:pt x="77988" y="0"/>
                  <a:pt x="174047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739700" y="4594844"/>
            <a:ext cx="121833" cy="139238"/>
          </a:xfrm>
          <a:custGeom>
            <a:avLst/>
            <a:gdLst/>
            <a:ahLst/>
            <a:cxnLst/>
            <a:rect l="l" t="t" r="r" b="b"/>
            <a:pathLst>
              <a:path w="121833" h="139238">
                <a:moveTo>
                  <a:pt x="118243" y="19064"/>
                </a:moveTo>
                <a:cubicBezTo>
                  <a:pt x="122132" y="21892"/>
                  <a:pt x="123002" y="27331"/>
                  <a:pt x="120174" y="31220"/>
                </a:cubicBezTo>
                <a:lnTo>
                  <a:pt x="50555" y="126946"/>
                </a:lnTo>
                <a:cubicBezTo>
                  <a:pt x="49060" y="129012"/>
                  <a:pt x="46748" y="130291"/>
                  <a:pt x="44192" y="130508"/>
                </a:cubicBezTo>
                <a:cubicBezTo>
                  <a:pt x="41635" y="130726"/>
                  <a:pt x="39161" y="129774"/>
                  <a:pt x="37366" y="127979"/>
                </a:cubicBezTo>
                <a:lnTo>
                  <a:pt x="2556" y="93170"/>
                </a:lnTo>
                <a:cubicBezTo>
                  <a:pt x="-843" y="89770"/>
                  <a:pt x="-843" y="84250"/>
                  <a:pt x="2556" y="80850"/>
                </a:cubicBezTo>
                <a:cubicBezTo>
                  <a:pt x="5956" y="77451"/>
                  <a:pt x="11476" y="77451"/>
                  <a:pt x="14876" y="80850"/>
                </a:cubicBezTo>
                <a:lnTo>
                  <a:pt x="42478" y="108453"/>
                </a:lnTo>
                <a:lnTo>
                  <a:pt x="106114" y="20967"/>
                </a:lnTo>
                <a:cubicBezTo>
                  <a:pt x="108943" y="17078"/>
                  <a:pt x="114382" y="16208"/>
                  <a:pt x="118270" y="190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5" name="Text 13"/>
          <p:cNvSpPr/>
          <p:nvPr/>
        </p:nvSpPr>
        <p:spPr>
          <a:xfrm>
            <a:off x="1113901" y="4455606"/>
            <a:ext cx="3733310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ความผิดพลาดของบุคคล</a:t>
            </a:r>
            <a:pPr>
              <a:lnSpc>
                <a:spcPct val="130000"/>
              </a:lnSpc>
            </a:pPr>
            <a:r>
              <a:rPr lang="en-US" sz="123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มักเป็นผลจากระบบที่บกพร่อง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26570" y="5082176"/>
            <a:ext cx="348094" cy="348094"/>
          </a:xfrm>
          <a:custGeom>
            <a:avLst/>
            <a:gdLst/>
            <a:ahLst/>
            <a:cxnLst/>
            <a:rect l="l" t="t" r="r" b="b"/>
            <a:pathLst>
              <a:path w="348094" h="348094">
                <a:moveTo>
                  <a:pt x="174047" y="0"/>
                </a:moveTo>
                <a:lnTo>
                  <a:pt x="174047" y="0"/>
                </a:lnTo>
                <a:cubicBezTo>
                  <a:pt x="270106" y="0"/>
                  <a:pt x="348094" y="77988"/>
                  <a:pt x="348094" y="174047"/>
                </a:cubicBezTo>
                <a:lnTo>
                  <a:pt x="348094" y="174047"/>
                </a:lnTo>
                <a:cubicBezTo>
                  <a:pt x="348094" y="270106"/>
                  <a:pt x="270106" y="348094"/>
                  <a:pt x="174047" y="348094"/>
                </a:cubicBezTo>
                <a:lnTo>
                  <a:pt x="174047" y="348094"/>
                </a:lnTo>
                <a:cubicBezTo>
                  <a:pt x="77988" y="348094"/>
                  <a:pt x="0" y="270106"/>
                  <a:pt x="0" y="174047"/>
                </a:cubicBezTo>
                <a:lnTo>
                  <a:pt x="0" y="174047"/>
                </a:lnTo>
                <a:cubicBezTo>
                  <a:pt x="0" y="77988"/>
                  <a:pt x="77988" y="0"/>
                  <a:pt x="174047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739700" y="5186604"/>
            <a:ext cx="121833" cy="139238"/>
          </a:xfrm>
          <a:custGeom>
            <a:avLst/>
            <a:gdLst/>
            <a:ahLst/>
            <a:cxnLst/>
            <a:rect l="l" t="t" r="r" b="b"/>
            <a:pathLst>
              <a:path w="121833" h="139238">
                <a:moveTo>
                  <a:pt x="118243" y="19064"/>
                </a:moveTo>
                <a:cubicBezTo>
                  <a:pt x="122132" y="21892"/>
                  <a:pt x="123002" y="27331"/>
                  <a:pt x="120174" y="31220"/>
                </a:cubicBezTo>
                <a:lnTo>
                  <a:pt x="50555" y="126946"/>
                </a:lnTo>
                <a:cubicBezTo>
                  <a:pt x="49060" y="129012"/>
                  <a:pt x="46748" y="130291"/>
                  <a:pt x="44192" y="130508"/>
                </a:cubicBezTo>
                <a:cubicBezTo>
                  <a:pt x="41635" y="130726"/>
                  <a:pt x="39161" y="129774"/>
                  <a:pt x="37366" y="127979"/>
                </a:cubicBezTo>
                <a:lnTo>
                  <a:pt x="2556" y="93170"/>
                </a:lnTo>
                <a:cubicBezTo>
                  <a:pt x="-843" y="89770"/>
                  <a:pt x="-843" y="84250"/>
                  <a:pt x="2556" y="80850"/>
                </a:cubicBezTo>
                <a:cubicBezTo>
                  <a:pt x="5956" y="77451"/>
                  <a:pt x="11476" y="77451"/>
                  <a:pt x="14876" y="80850"/>
                </a:cubicBezTo>
                <a:lnTo>
                  <a:pt x="42478" y="108453"/>
                </a:lnTo>
                <a:lnTo>
                  <a:pt x="106114" y="20967"/>
                </a:lnTo>
                <a:cubicBezTo>
                  <a:pt x="108943" y="17078"/>
                  <a:pt x="114382" y="16208"/>
                  <a:pt x="118270" y="190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8" name="Text 16"/>
          <p:cNvSpPr/>
          <p:nvPr/>
        </p:nvSpPr>
        <p:spPr>
          <a:xfrm>
            <a:off x="1113901" y="5047366"/>
            <a:ext cx="2662921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การโทษบุคคล</a:t>
            </a:r>
            <a:pPr>
              <a:lnSpc>
                <a:spcPct val="130000"/>
              </a:lnSpc>
            </a:pPr>
            <a:r>
              <a:rPr lang="en-US" sz="123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สร้างวัฒนธรรมความกลัว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6570" y="5673936"/>
            <a:ext cx="348094" cy="348094"/>
          </a:xfrm>
          <a:custGeom>
            <a:avLst/>
            <a:gdLst/>
            <a:ahLst/>
            <a:cxnLst/>
            <a:rect l="l" t="t" r="r" b="b"/>
            <a:pathLst>
              <a:path w="348094" h="348094">
                <a:moveTo>
                  <a:pt x="174047" y="0"/>
                </a:moveTo>
                <a:lnTo>
                  <a:pt x="174047" y="0"/>
                </a:lnTo>
                <a:cubicBezTo>
                  <a:pt x="270106" y="0"/>
                  <a:pt x="348094" y="77988"/>
                  <a:pt x="348094" y="174047"/>
                </a:cubicBezTo>
                <a:lnTo>
                  <a:pt x="348094" y="174047"/>
                </a:lnTo>
                <a:cubicBezTo>
                  <a:pt x="348094" y="270106"/>
                  <a:pt x="270106" y="348094"/>
                  <a:pt x="174047" y="348094"/>
                </a:cubicBezTo>
                <a:lnTo>
                  <a:pt x="174047" y="348094"/>
                </a:lnTo>
                <a:cubicBezTo>
                  <a:pt x="77988" y="348094"/>
                  <a:pt x="0" y="270106"/>
                  <a:pt x="0" y="174047"/>
                </a:cubicBezTo>
                <a:lnTo>
                  <a:pt x="0" y="174047"/>
                </a:lnTo>
                <a:cubicBezTo>
                  <a:pt x="0" y="77988"/>
                  <a:pt x="77988" y="0"/>
                  <a:pt x="174047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739700" y="5778364"/>
            <a:ext cx="121833" cy="139238"/>
          </a:xfrm>
          <a:custGeom>
            <a:avLst/>
            <a:gdLst/>
            <a:ahLst/>
            <a:cxnLst/>
            <a:rect l="l" t="t" r="r" b="b"/>
            <a:pathLst>
              <a:path w="121833" h="139238">
                <a:moveTo>
                  <a:pt x="118243" y="19064"/>
                </a:moveTo>
                <a:cubicBezTo>
                  <a:pt x="122132" y="21892"/>
                  <a:pt x="123002" y="27331"/>
                  <a:pt x="120174" y="31220"/>
                </a:cubicBezTo>
                <a:lnTo>
                  <a:pt x="50555" y="126946"/>
                </a:lnTo>
                <a:cubicBezTo>
                  <a:pt x="49060" y="129012"/>
                  <a:pt x="46748" y="130291"/>
                  <a:pt x="44192" y="130508"/>
                </a:cubicBezTo>
                <a:cubicBezTo>
                  <a:pt x="41635" y="130726"/>
                  <a:pt x="39161" y="129774"/>
                  <a:pt x="37366" y="127979"/>
                </a:cubicBezTo>
                <a:lnTo>
                  <a:pt x="2556" y="93170"/>
                </a:lnTo>
                <a:cubicBezTo>
                  <a:pt x="-843" y="89770"/>
                  <a:pt x="-843" y="84250"/>
                  <a:pt x="2556" y="80850"/>
                </a:cubicBezTo>
                <a:cubicBezTo>
                  <a:pt x="5956" y="77451"/>
                  <a:pt x="11476" y="77451"/>
                  <a:pt x="14876" y="80850"/>
                </a:cubicBezTo>
                <a:lnTo>
                  <a:pt x="42478" y="108453"/>
                </a:lnTo>
                <a:lnTo>
                  <a:pt x="106114" y="20967"/>
                </a:lnTo>
                <a:cubicBezTo>
                  <a:pt x="108943" y="17078"/>
                  <a:pt x="114382" y="16208"/>
                  <a:pt x="118270" y="1903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1" name="Text 19"/>
          <p:cNvSpPr/>
          <p:nvPr/>
        </p:nvSpPr>
        <p:spPr>
          <a:xfrm>
            <a:off x="1113901" y="5639126"/>
            <a:ext cx="3402621" cy="2436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3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ลดการรายงานเหตุการณ์</a:t>
            </a:r>
            <a:pPr>
              <a:lnSpc>
                <a:spcPct val="130000"/>
              </a:lnSpc>
            </a:pPr>
            <a:r>
              <a:rPr lang="en-US" sz="1233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ทำให้พลาดโอกาสเรียนรู้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52099" y="1862415"/>
            <a:ext cx="5586912" cy="1984137"/>
          </a:xfrm>
          <a:custGeom>
            <a:avLst/>
            <a:gdLst/>
            <a:ahLst/>
            <a:cxnLst/>
            <a:rect l="l" t="t" r="r" b="b"/>
            <a:pathLst>
              <a:path w="5586912" h="1984137">
                <a:moveTo>
                  <a:pt x="34809" y="0"/>
                </a:moveTo>
                <a:lnTo>
                  <a:pt x="5447665" y="0"/>
                </a:lnTo>
                <a:cubicBezTo>
                  <a:pt x="5524569" y="0"/>
                  <a:pt x="5586912" y="62343"/>
                  <a:pt x="5586912" y="139247"/>
                </a:cubicBezTo>
                <a:lnTo>
                  <a:pt x="5586912" y="1844890"/>
                </a:lnTo>
                <a:cubicBezTo>
                  <a:pt x="5586912" y="1921794"/>
                  <a:pt x="5524569" y="1984137"/>
                  <a:pt x="5447665" y="1984137"/>
                </a:cubicBezTo>
                <a:lnTo>
                  <a:pt x="34809" y="1984137"/>
                </a:lnTo>
                <a:cubicBezTo>
                  <a:pt x="15585" y="1984137"/>
                  <a:pt x="0" y="1968552"/>
                  <a:pt x="0" y="1949328"/>
                </a:cubicBezTo>
                <a:lnTo>
                  <a:pt x="0" y="34809"/>
                </a:lnTo>
                <a:cubicBezTo>
                  <a:pt x="0" y="15585"/>
                  <a:pt x="15585" y="0"/>
                  <a:pt x="3480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4428" dist="17405" dir="5400000">
              <a:srgbClr val="000000">
                <a:alpha val="5098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6252099" y="1862415"/>
            <a:ext cx="34809" cy="1984137"/>
          </a:xfrm>
          <a:custGeom>
            <a:avLst/>
            <a:gdLst/>
            <a:ahLst/>
            <a:cxnLst/>
            <a:rect l="l" t="t" r="r" b="b"/>
            <a:pathLst>
              <a:path w="34809" h="1984137">
                <a:moveTo>
                  <a:pt x="34809" y="0"/>
                </a:moveTo>
                <a:lnTo>
                  <a:pt x="34809" y="0"/>
                </a:lnTo>
                <a:lnTo>
                  <a:pt x="34809" y="1984137"/>
                </a:lnTo>
                <a:lnTo>
                  <a:pt x="34809" y="1984137"/>
                </a:lnTo>
                <a:cubicBezTo>
                  <a:pt x="15585" y="1984137"/>
                  <a:pt x="0" y="1968552"/>
                  <a:pt x="0" y="1949328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24" name="Shape 22"/>
          <p:cNvSpPr/>
          <p:nvPr/>
        </p:nvSpPr>
        <p:spPr>
          <a:xfrm>
            <a:off x="6504467" y="2105970"/>
            <a:ext cx="208857" cy="208857"/>
          </a:xfrm>
          <a:custGeom>
            <a:avLst/>
            <a:gdLst/>
            <a:ahLst/>
            <a:cxnLst/>
            <a:rect l="l" t="t" r="r" b="b"/>
            <a:pathLst>
              <a:path w="208857" h="208857">
                <a:moveTo>
                  <a:pt x="104428" y="208857"/>
                </a:moveTo>
                <a:cubicBezTo>
                  <a:pt x="162064" y="208857"/>
                  <a:pt x="208857" y="162064"/>
                  <a:pt x="208857" y="104428"/>
                </a:cubicBezTo>
                <a:cubicBezTo>
                  <a:pt x="208857" y="46793"/>
                  <a:pt x="162064" y="0"/>
                  <a:pt x="104428" y="0"/>
                </a:cubicBezTo>
                <a:cubicBezTo>
                  <a:pt x="46793" y="0"/>
                  <a:pt x="0" y="46793"/>
                  <a:pt x="0" y="104428"/>
                </a:cubicBezTo>
                <a:cubicBezTo>
                  <a:pt x="0" y="162064"/>
                  <a:pt x="46793" y="208857"/>
                  <a:pt x="104428" y="208857"/>
                </a:cubicBezTo>
                <a:close/>
                <a:moveTo>
                  <a:pt x="68123" y="68123"/>
                </a:moveTo>
                <a:cubicBezTo>
                  <a:pt x="71958" y="64289"/>
                  <a:pt x="78158" y="64289"/>
                  <a:pt x="81952" y="68123"/>
                </a:cubicBezTo>
                <a:lnTo>
                  <a:pt x="104387" y="90559"/>
                </a:lnTo>
                <a:lnTo>
                  <a:pt x="126823" y="68123"/>
                </a:lnTo>
                <a:cubicBezTo>
                  <a:pt x="130658" y="64289"/>
                  <a:pt x="136858" y="64289"/>
                  <a:pt x="140652" y="68123"/>
                </a:cubicBezTo>
                <a:cubicBezTo>
                  <a:pt x="144446" y="71958"/>
                  <a:pt x="144486" y="78158"/>
                  <a:pt x="140652" y="81952"/>
                </a:cubicBezTo>
                <a:lnTo>
                  <a:pt x="118216" y="104387"/>
                </a:lnTo>
                <a:lnTo>
                  <a:pt x="140652" y="126823"/>
                </a:lnTo>
                <a:cubicBezTo>
                  <a:pt x="144486" y="130658"/>
                  <a:pt x="144486" y="136858"/>
                  <a:pt x="140652" y="140652"/>
                </a:cubicBezTo>
                <a:cubicBezTo>
                  <a:pt x="136817" y="144446"/>
                  <a:pt x="130617" y="144486"/>
                  <a:pt x="126823" y="140652"/>
                </a:cubicBezTo>
                <a:lnTo>
                  <a:pt x="104387" y="118216"/>
                </a:lnTo>
                <a:lnTo>
                  <a:pt x="81952" y="140652"/>
                </a:lnTo>
                <a:cubicBezTo>
                  <a:pt x="78117" y="144486"/>
                  <a:pt x="71917" y="144486"/>
                  <a:pt x="68123" y="140652"/>
                </a:cubicBezTo>
                <a:cubicBezTo>
                  <a:pt x="64329" y="136817"/>
                  <a:pt x="64289" y="130617"/>
                  <a:pt x="68123" y="126823"/>
                </a:cubicBezTo>
                <a:lnTo>
                  <a:pt x="90559" y="104387"/>
                </a:lnTo>
                <a:lnTo>
                  <a:pt x="68123" y="81952"/>
                </a:lnTo>
                <a:cubicBezTo>
                  <a:pt x="64289" y="78117"/>
                  <a:pt x="64289" y="71917"/>
                  <a:pt x="68123" y="68123"/>
                </a:cubicBez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25" name="Text 23"/>
          <p:cNvSpPr/>
          <p:nvPr/>
        </p:nvSpPr>
        <p:spPr>
          <a:xfrm>
            <a:off x="6843859" y="2071271"/>
            <a:ext cx="1470698" cy="278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Blame Culture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95764" y="2523683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136681" y="75765"/>
                </a:moveTo>
                <a:cubicBezTo>
                  <a:pt x="140081" y="72366"/>
                  <a:pt x="140081" y="66845"/>
                  <a:pt x="136681" y="63446"/>
                </a:cubicBezTo>
                <a:lnTo>
                  <a:pt x="93170" y="19934"/>
                </a:lnTo>
                <a:cubicBezTo>
                  <a:pt x="89770" y="16534"/>
                  <a:pt x="84250" y="16534"/>
                  <a:pt x="80850" y="19934"/>
                </a:cubicBezTo>
                <a:cubicBezTo>
                  <a:pt x="77451" y="23333"/>
                  <a:pt x="77451" y="28854"/>
                  <a:pt x="80850" y="32253"/>
                </a:cubicBezTo>
                <a:lnTo>
                  <a:pt x="109514" y="60916"/>
                </a:lnTo>
                <a:lnTo>
                  <a:pt x="8702" y="60916"/>
                </a:lnTo>
                <a:cubicBezTo>
                  <a:pt x="3889" y="60916"/>
                  <a:pt x="0" y="64805"/>
                  <a:pt x="0" y="69619"/>
                </a:cubicBezTo>
                <a:cubicBezTo>
                  <a:pt x="0" y="74432"/>
                  <a:pt x="3889" y="78321"/>
                  <a:pt x="8702" y="78321"/>
                </a:cubicBezTo>
                <a:lnTo>
                  <a:pt x="109514" y="78321"/>
                </a:lnTo>
                <a:lnTo>
                  <a:pt x="80850" y="106985"/>
                </a:lnTo>
                <a:cubicBezTo>
                  <a:pt x="77451" y="110384"/>
                  <a:pt x="77451" y="115904"/>
                  <a:pt x="80850" y="119304"/>
                </a:cubicBezTo>
                <a:cubicBezTo>
                  <a:pt x="84250" y="122703"/>
                  <a:pt x="89770" y="122703"/>
                  <a:pt x="93170" y="119304"/>
                </a:cubicBezTo>
                <a:lnTo>
                  <a:pt x="136681" y="75792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27" name="Text 25"/>
          <p:cNvSpPr/>
          <p:nvPr/>
        </p:nvSpPr>
        <p:spPr>
          <a:xfrm>
            <a:off x="6722026" y="2488874"/>
            <a:ext cx="1566424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หาคนผิดมากกว่าหาสาเหตุ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95764" y="2836968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136681" y="75765"/>
                </a:moveTo>
                <a:cubicBezTo>
                  <a:pt x="140081" y="72366"/>
                  <a:pt x="140081" y="66845"/>
                  <a:pt x="136681" y="63446"/>
                </a:cubicBezTo>
                <a:lnTo>
                  <a:pt x="93170" y="19934"/>
                </a:lnTo>
                <a:cubicBezTo>
                  <a:pt x="89770" y="16534"/>
                  <a:pt x="84250" y="16534"/>
                  <a:pt x="80850" y="19934"/>
                </a:cubicBezTo>
                <a:cubicBezTo>
                  <a:pt x="77451" y="23333"/>
                  <a:pt x="77451" y="28854"/>
                  <a:pt x="80850" y="32253"/>
                </a:cubicBezTo>
                <a:lnTo>
                  <a:pt x="109514" y="60916"/>
                </a:lnTo>
                <a:lnTo>
                  <a:pt x="8702" y="60916"/>
                </a:lnTo>
                <a:cubicBezTo>
                  <a:pt x="3889" y="60916"/>
                  <a:pt x="0" y="64805"/>
                  <a:pt x="0" y="69619"/>
                </a:cubicBezTo>
                <a:cubicBezTo>
                  <a:pt x="0" y="74432"/>
                  <a:pt x="3889" y="78321"/>
                  <a:pt x="8702" y="78321"/>
                </a:cubicBezTo>
                <a:lnTo>
                  <a:pt x="109514" y="78321"/>
                </a:lnTo>
                <a:lnTo>
                  <a:pt x="80850" y="106985"/>
                </a:lnTo>
                <a:cubicBezTo>
                  <a:pt x="77451" y="110384"/>
                  <a:pt x="77451" y="115904"/>
                  <a:pt x="80850" y="119304"/>
                </a:cubicBezTo>
                <a:cubicBezTo>
                  <a:pt x="84250" y="122703"/>
                  <a:pt x="89770" y="122703"/>
                  <a:pt x="93170" y="119304"/>
                </a:cubicBezTo>
                <a:lnTo>
                  <a:pt x="136681" y="75792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29" name="Text 27"/>
          <p:cNvSpPr/>
          <p:nvPr/>
        </p:nvSpPr>
        <p:spPr>
          <a:xfrm>
            <a:off x="6722026" y="2802158"/>
            <a:ext cx="1366270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บุคลากรกลัวถูกลงโทษ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95764" y="3150253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136681" y="75765"/>
                </a:moveTo>
                <a:cubicBezTo>
                  <a:pt x="140081" y="72366"/>
                  <a:pt x="140081" y="66845"/>
                  <a:pt x="136681" y="63446"/>
                </a:cubicBezTo>
                <a:lnTo>
                  <a:pt x="93170" y="19934"/>
                </a:lnTo>
                <a:cubicBezTo>
                  <a:pt x="89770" y="16534"/>
                  <a:pt x="84250" y="16534"/>
                  <a:pt x="80850" y="19934"/>
                </a:cubicBezTo>
                <a:cubicBezTo>
                  <a:pt x="77451" y="23333"/>
                  <a:pt x="77451" y="28854"/>
                  <a:pt x="80850" y="32253"/>
                </a:cubicBezTo>
                <a:lnTo>
                  <a:pt x="109514" y="60916"/>
                </a:lnTo>
                <a:lnTo>
                  <a:pt x="8702" y="60916"/>
                </a:lnTo>
                <a:cubicBezTo>
                  <a:pt x="3889" y="60916"/>
                  <a:pt x="0" y="64805"/>
                  <a:pt x="0" y="69619"/>
                </a:cubicBezTo>
                <a:cubicBezTo>
                  <a:pt x="0" y="74432"/>
                  <a:pt x="3889" y="78321"/>
                  <a:pt x="8702" y="78321"/>
                </a:cubicBezTo>
                <a:lnTo>
                  <a:pt x="109514" y="78321"/>
                </a:lnTo>
                <a:lnTo>
                  <a:pt x="80850" y="106985"/>
                </a:lnTo>
                <a:cubicBezTo>
                  <a:pt x="77451" y="110384"/>
                  <a:pt x="77451" y="115904"/>
                  <a:pt x="80850" y="119304"/>
                </a:cubicBezTo>
                <a:cubicBezTo>
                  <a:pt x="84250" y="122703"/>
                  <a:pt x="89770" y="122703"/>
                  <a:pt x="93170" y="119304"/>
                </a:cubicBezTo>
                <a:lnTo>
                  <a:pt x="136681" y="75792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31" name="Text 29"/>
          <p:cNvSpPr/>
          <p:nvPr/>
        </p:nvSpPr>
        <p:spPr>
          <a:xfrm>
            <a:off x="6722026" y="3115443"/>
            <a:ext cx="2010244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ซ่อนความผิดพลาด ไม่กล้ารายงาน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495764" y="3463537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136681" y="75765"/>
                </a:moveTo>
                <a:cubicBezTo>
                  <a:pt x="140081" y="72366"/>
                  <a:pt x="140081" y="66845"/>
                  <a:pt x="136681" y="63446"/>
                </a:cubicBezTo>
                <a:lnTo>
                  <a:pt x="93170" y="19934"/>
                </a:lnTo>
                <a:cubicBezTo>
                  <a:pt x="89770" y="16534"/>
                  <a:pt x="84250" y="16534"/>
                  <a:pt x="80850" y="19934"/>
                </a:cubicBezTo>
                <a:cubicBezTo>
                  <a:pt x="77451" y="23333"/>
                  <a:pt x="77451" y="28854"/>
                  <a:pt x="80850" y="32253"/>
                </a:cubicBezTo>
                <a:lnTo>
                  <a:pt x="109514" y="60916"/>
                </a:lnTo>
                <a:lnTo>
                  <a:pt x="8702" y="60916"/>
                </a:lnTo>
                <a:cubicBezTo>
                  <a:pt x="3889" y="60916"/>
                  <a:pt x="0" y="64805"/>
                  <a:pt x="0" y="69619"/>
                </a:cubicBezTo>
                <a:cubicBezTo>
                  <a:pt x="0" y="74432"/>
                  <a:pt x="3889" y="78321"/>
                  <a:pt x="8702" y="78321"/>
                </a:cubicBezTo>
                <a:lnTo>
                  <a:pt x="109514" y="78321"/>
                </a:lnTo>
                <a:lnTo>
                  <a:pt x="80850" y="106985"/>
                </a:lnTo>
                <a:cubicBezTo>
                  <a:pt x="77451" y="110384"/>
                  <a:pt x="77451" y="115904"/>
                  <a:pt x="80850" y="119304"/>
                </a:cubicBezTo>
                <a:cubicBezTo>
                  <a:pt x="84250" y="122703"/>
                  <a:pt x="89770" y="122703"/>
                  <a:pt x="93170" y="119304"/>
                </a:cubicBezTo>
                <a:lnTo>
                  <a:pt x="136681" y="75792"/>
                </a:lnTo>
                <a:close/>
              </a:path>
            </a:pathLst>
          </a:custGeom>
          <a:solidFill>
            <a:srgbClr val="86868B"/>
          </a:solidFill>
          <a:ln/>
        </p:spPr>
      </p:sp>
      <p:sp>
        <p:nvSpPr>
          <p:cNvPr id="33" name="Text 31"/>
          <p:cNvSpPr/>
          <p:nvPr/>
        </p:nvSpPr>
        <p:spPr>
          <a:xfrm>
            <a:off x="6722026" y="3428728"/>
            <a:ext cx="1636043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ปัญหาเกิดซ้ำ ไม่มีการเรียนรู้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252099" y="4055298"/>
            <a:ext cx="5586912" cy="1984137"/>
          </a:xfrm>
          <a:custGeom>
            <a:avLst/>
            <a:gdLst/>
            <a:ahLst/>
            <a:cxnLst/>
            <a:rect l="l" t="t" r="r" b="b"/>
            <a:pathLst>
              <a:path w="5586912" h="1984137">
                <a:moveTo>
                  <a:pt x="34809" y="0"/>
                </a:moveTo>
                <a:lnTo>
                  <a:pt x="5447665" y="0"/>
                </a:lnTo>
                <a:cubicBezTo>
                  <a:pt x="5524569" y="0"/>
                  <a:pt x="5586912" y="62343"/>
                  <a:pt x="5586912" y="139247"/>
                </a:cubicBezTo>
                <a:lnTo>
                  <a:pt x="5586912" y="1844890"/>
                </a:lnTo>
                <a:cubicBezTo>
                  <a:pt x="5586912" y="1921794"/>
                  <a:pt x="5524569" y="1984137"/>
                  <a:pt x="5447665" y="1984137"/>
                </a:cubicBezTo>
                <a:lnTo>
                  <a:pt x="34809" y="1984137"/>
                </a:lnTo>
                <a:cubicBezTo>
                  <a:pt x="15585" y="1984137"/>
                  <a:pt x="0" y="1968552"/>
                  <a:pt x="0" y="1949328"/>
                </a:cubicBezTo>
                <a:lnTo>
                  <a:pt x="0" y="34809"/>
                </a:lnTo>
                <a:cubicBezTo>
                  <a:pt x="0" y="15585"/>
                  <a:pt x="15585" y="0"/>
                  <a:pt x="3480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4428" dist="17405" dir="5400000">
              <a:srgbClr val="000000">
                <a:alpha val="5098"/>
              </a:srgbClr>
            </a:outerShdw>
          </a:effectLst>
        </p:spPr>
      </p:sp>
      <p:sp>
        <p:nvSpPr>
          <p:cNvPr id="35" name="Shape 33"/>
          <p:cNvSpPr/>
          <p:nvPr/>
        </p:nvSpPr>
        <p:spPr>
          <a:xfrm>
            <a:off x="6252099" y="4055298"/>
            <a:ext cx="34809" cy="1984137"/>
          </a:xfrm>
          <a:custGeom>
            <a:avLst/>
            <a:gdLst/>
            <a:ahLst/>
            <a:cxnLst/>
            <a:rect l="l" t="t" r="r" b="b"/>
            <a:pathLst>
              <a:path w="34809" h="1984137">
                <a:moveTo>
                  <a:pt x="34809" y="0"/>
                </a:moveTo>
                <a:lnTo>
                  <a:pt x="34809" y="0"/>
                </a:lnTo>
                <a:lnTo>
                  <a:pt x="34809" y="1984137"/>
                </a:lnTo>
                <a:lnTo>
                  <a:pt x="34809" y="1984137"/>
                </a:lnTo>
                <a:cubicBezTo>
                  <a:pt x="15585" y="1984137"/>
                  <a:pt x="0" y="1968552"/>
                  <a:pt x="0" y="1949328"/>
                </a:cubicBezTo>
                <a:lnTo>
                  <a:pt x="0" y="34809"/>
                </a:lnTo>
                <a:cubicBezTo>
                  <a:pt x="0" y="15598"/>
                  <a:pt x="15598" y="0"/>
                  <a:pt x="34809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6" name="Shape 34"/>
          <p:cNvSpPr/>
          <p:nvPr/>
        </p:nvSpPr>
        <p:spPr>
          <a:xfrm>
            <a:off x="6504467" y="4298857"/>
            <a:ext cx="208857" cy="208857"/>
          </a:xfrm>
          <a:custGeom>
            <a:avLst/>
            <a:gdLst/>
            <a:ahLst/>
            <a:cxnLst/>
            <a:rect l="l" t="t" r="r" b="b"/>
            <a:pathLst>
              <a:path w="208857" h="208857">
                <a:moveTo>
                  <a:pt x="104428" y="208857"/>
                </a:moveTo>
                <a:cubicBezTo>
                  <a:pt x="162064" y="208857"/>
                  <a:pt x="208857" y="162064"/>
                  <a:pt x="208857" y="104428"/>
                </a:cubicBezTo>
                <a:cubicBezTo>
                  <a:pt x="208857" y="46793"/>
                  <a:pt x="162064" y="0"/>
                  <a:pt x="104428" y="0"/>
                </a:cubicBezTo>
                <a:cubicBezTo>
                  <a:pt x="46793" y="0"/>
                  <a:pt x="0" y="46793"/>
                  <a:pt x="0" y="104428"/>
                </a:cubicBezTo>
                <a:cubicBezTo>
                  <a:pt x="0" y="162064"/>
                  <a:pt x="46793" y="208857"/>
                  <a:pt x="104428" y="208857"/>
                </a:cubicBezTo>
                <a:close/>
                <a:moveTo>
                  <a:pt x="138857" y="86765"/>
                </a:moveTo>
                <a:lnTo>
                  <a:pt x="106223" y="138979"/>
                </a:lnTo>
                <a:cubicBezTo>
                  <a:pt x="104510" y="141712"/>
                  <a:pt x="101573" y="143426"/>
                  <a:pt x="98350" y="143589"/>
                </a:cubicBezTo>
                <a:cubicBezTo>
                  <a:pt x="95128" y="143752"/>
                  <a:pt x="92027" y="142284"/>
                  <a:pt x="90110" y="139673"/>
                </a:cubicBezTo>
                <a:lnTo>
                  <a:pt x="70530" y="113566"/>
                </a:lnTo>
                <a:cubicBezTo>
                  <a:pt x="67266" y="109242"/>
                  <a:pt x="68164" y="103123"/>
                  <a:pt x="72488" y="99860"/>
                </a:cubicBezTo>
                <a:cubicBezTo>
                  <a:pt x="76812" y="96596"/>
                  <a:pt x="82931" y="97494"/>
                  <a:pt x="86194" y="101818"/>
                </a:cubicBezTo>
                <a:lnTo>
                  <a:pt x="97208" y="116503"/>
                </a:lnTo>
                <a:lnTo>
                  <a:pt x="122254" y="76404"/>
                </a:lnTo>
                <a:cubicBezTo>
                  <a:pt x="125110" y="71835"/>
                  <a:pt x="131147" y="70407"/>
                  <a:pt x="135757" y="73304"/>
                </a:cubicBezTo>
                <a:cubicBezTo>
                  <a:pt x="140366" y="76200"/>
                  <a:pt x="141753" y="82196"/>
                  <a:pt x="138857" y="8680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7" name="Text 35"/>
          <p:cNvSpPr/>
          <p:nvPr/>
        </p:nvSpPr>
        <p:spPr>
          <a:xfrm>
            <a:off x="6843859" y="4264154"/>
            <a:ext cx="1705662" cy="278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5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 Culture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495764" y="4716570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136681" y="75765"/>
                </a:moveTo>
                <a:cubicBezTo>
                  <a:pt x="140081" y="72366"/>
                  <a:pt x="140081" y="66845"/>
                  <a:pt x="136681" y="63446"/>
                </a:cubicBezTo>
                <a:lnTo>
                  <a:pt x="93170" y="19934"/>
                </a:lnTo>
                <a:cubicBezTo>
                  <a:pt x="89770" y="16534"/>
                  <a:pt x="84250" y="16534"/>
                  <a:pt x="80850" y="19934"/>
                </a:cubicBezTo>
                <a:cubicBezTo>
                  <a:pt x="77451" y="23333"/>
                  <a:pt x="77451" y="28854"/>
                  <a:pt x="80850" y="32253"/>
                </a:cubicBezTo>
                <a:lnTo>
                  <a:pt x="109514" y="60916"/>
                </a:lnTo>
                <a:lnTo>
                  <a:pt x="8702" y="60916"/>
                </a:lnTo>
                <a:cubicBezTo>
                  <a:pt x="3889" y="60916"/>
                  <a:pt x="0" y="64805"/>
                  <a:pt x="0" y="69619"/>
                </a:cubicBezTo>
                <a:cubicBezTo>
                  <a:pt x="0" y="74432"/>
                  <a:pt x="3889" y="78321"/>
                  <a:pt x="8702" y="78321"/>
                </a:cubicBezTo>
                <a:lnTo>
                  <a:pt x="109514" y="78321"/>
                </a:lnTo>
                <a:lnTo>
                  <a:pt x="80850" y="106985"/>
                </a:lnTo>
                <a:cubicBezTo>
                  <a:pt x="77451" y="110384"/>
                  <a:pt x="77451" y="115904"/>
                  <a:pt x="80850" y="119304"/>
                </a:cubicBezTo>
                <a:cubicBezTo>
                  <a:pt x="84250" y="122703"/>
                  <a:pt x="89770" y="122703"/>
                  <a:pt x="93170" y="119304"/>
                </a:cubicBezTo>
                <a:lnTo>
                  <a:pt x="136681" y="75792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9" name="Text 37"/>
          <p:cNvSpPr/>
          <p:nvPr/>
        </p:nvSpPr>
        <p:spPr>
          <a:xfrm>
            <a:off x="6722026" y="4681761"/>
            <a:ext cx="1061687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มุ่งหาสาเหตุระบบ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95764" y="5029855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136681" y="75765"/>
                </a:moveTo>
                <a:cubicBezTo>
                  <a:pt x="140081" y="72366"/>
                  <a:pt x="140081" y="66845"/>
                  <a:pt x="136681" y="63446"/>
                </a:cubicBezTo>
                <a:lnTo>
                  <a:pt x="93170" y="19934"/>
                </a:lnTo>
                <a:cubicBezTo>
                  <a:pt x="89770" y="16534"/>
                  <a:pt x="84250" y="16534"/>
                  <a:pt x="80850" y="19934"/>
                </a:cubicBezTo>
                <a:cubicBezTo>
                  <a:pt x="77451" y="23333"/>
                  <a:pt x="77451" y="28854"/>
                  <a:pt x="80850" y="32253"/>
                </a:cubicBezTo>
                <a:lnTo>
                  <a:pt x="109514" y="60916"/>
                </a:lnTo>
                <a:lnTo>
                  <a:pt x="8702" y="60916"/>
                </a:lnTo>
                <a:cubicBezTo>
                  <a:pt x="3889" y="60916"/>
                  <a:pt x="0" y="64805"/>
                  <a:pt x="0" y="69619"/>
                </a:cubicBezTo>
                <a:cubicBezTo>
                  <a:pt x="0" y="74432"/>
                  <a:pt x="3889" y="78321"/>
                  <a:pt x="8702" y="78321"/>
                </a:cubicBezTo>
                <a:lnTo>
                  <a:pt x="109514" y="78321"/>
                </a:lnTo>
                <a:lnTo>
                  <a:pt x="80850" y="106985"/>
                </a:lnTo>
                <a:cubicBezTo>
                  <a:pt x="77451" y="110384"/>
                  <a:pt x="77451" y="115904"/>
                  <a:pt x="80850" y="119304"/>
                </a:cubicBezTo>
                <a:cubicBezTo>
                  <a:pt x="84250" y="122703"/>
                  <a:pt x="89770" y="122703"/>
                  <a:pt x="93170" y="119304"/>
                </a:cubicBezTo>
                <a:lnTo>
                  <a:pt x="136681" y="75792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1" name="Text 39"/>
          <p:cNvSpPr/>
          <p:nvPr/>
        </p:nvSpPr>
        <p:spPr>
          <a:xfrm>
            <a:off x="6722026" y="4995046"/>
            <a:ext cx="1940625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บุคลากรรู้สึกปลอดภัยที่จะรายงาน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95764" y="5343140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136681" y="75765"/>
                </a:moveTo>
                <a:cubicBezTo>
                  <a:pt x="140081" y="72366"/>
                  <a:pt x="140081" y="66845"/>
                  <a:pt x="136681" y="63446"/>
                </a:cubicBezTo>
                <a:lnTo>
                  <a:pt x="93170" y="19934"/>
                </a:lnTo>
                <a:cubicBezTo>
                  <a:pt x="89770" y="16534"/>
                  <a:pt x="84250" y="16534"/>
                  <a:pt x="80850" y="19934"/>
                </a:cubicBezTo>
                <a:cubicBezTo>
                  <a:pt x="77451" y="23333"/>
                  <a:pt x="77451" y="28854"/>
                  <a:pt x="80850" y="32253"/>
                </a:cubicBezTo>
                <a:lnTo>
                  <a:pt x="109514" y="60916"/>
                </a:lnTo>
                <a:lnTo>
                  <a:pt x="8702" y="60916"/>
                </a:lnTo>
                <a:cubicBezTo>
                  <a:pt x="3889" y="60916"/>
                  <a:pt x="0" y="64805"/>
                  <a:pt x="0" y="69619"/>
                </a:cubicBezTo>
                <a:cubicBezTo>
                  <a:pt x="0" y="74432"/>
                  <a:pt x="3889" y="78321"/>
                  <a:pt x="8702" y="78321"/>
                </a:cubicBezTo>
                <a:lnTo>
                  <a:pt x="109514" y="78321"/>
                </a:lnTo>
                <a:lnTo>
                  <a:pt x="80850" y="106985"/>
                </a:lnTo>
                <a:cubicBezTo>
                  <a:pt x="77451" y="110384"/>
                  <a:pt x="77451" y="115904"/>
                  <a:pt x="80850" y="119304"/>
                </a:cubicBezTo>
                <a:cubicBezTo>
                  <a:pt x="84250" y="122703"/>
                  <a:pt x="89770" y="122703"/>
                  <a:pt x="93170" y="119304"/>
                </a:cubicBezTo>
                <a:lnTo>
                  <a:pt x="136681" y="75792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3" name="Text 41"/>
          <p:cNvSpPr/>
          <p:nvPr/>
        </p:nvSpPr>
        <p:spPr>
          <a:xfrm>
            <a:off x="6722026" y="5308331"/>
            <a:ext cx="1879709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เปิดเผยความผิดพลาดเพื่อเรียนรู้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495764" y="5656425"/>
            <a:ext cx="139238" cy="139238"/>
          </a:xfrm>
          <a:custGeom>
            <a:avLst/>
            <a:gdLst/>
            <a:ahLst/>
            <a:cxnLst/>
            <a:rect l="l" t="t" r="r" b="b"/>
            <a:pathLst>
              <a:path w="139238" h="139238">
                <a:moveTo>
                  <a:pt x="136681" y="75765"/>
                </a:moveTo>
                <a:cubicBezTo>
                  <a:pt x="140081" y="72366"/>
                  <a:pt x="140081" y="66845"/>
                  <a:pt x="136681" y="63446"/>
                </a:cubicBezTo>
                <a:lnTo>
                  <a:pt x="93170" y="19934"/>
                </a:lnTo>
                <a:cubicBezTo>
                  <a:pt x="89770" y="16534"/>
                  <a:pt x="84250" y="16534"/>
                  <a:pt x="80850" y="19934"/>
                </a:cubicBezTo>
                <a:cubicBezTo>
                  <a:pt x="77451" y="23333"/>
                  <a:pt x="77451" y="28854"/>
                  <a:pt x="80850" y="32253"/>
                </a:cubicBezTo>
                <a:lnTo>
                  <a:pt x="109514" y="60916"/>
                </a:lnTo>
                <a:lnTo>
                  <a:pt x="8702" y="60916"/>
                </a:lnTo>
                <a:cubicBezTo>
                  <a:pt x="3889" y="60916"/>
                  <a:pt x="0" y="64805"/>
                  <a:pt x="0" y="69619"/>
                </a:cubicBezTo>
                <a:cubicBezTo>
                  <a:pt x="0" y="74432"/>
                  <a:pt x="3889" y="78321"/>
                  <a:pt x="8702" y="78321"/>
                </a:cubicBezTo>
                <a:lnTo>
                  <a:pt x="109514" y="78321"/>
                </a:lnTo>
                <a:lnTo>
                  <a:pt x="80850" y="106985"/>
                </a:lnTo>
                <a:cubicBezTo>
                  <a:pt x="77451" y="110384"/>
                  <a:pt x="77451" y="115904"/>
                  <a:pt x="80850" y="119304"/>
                </a:cubicBezTo>
                <a:cubicBezTo>
                  <a:pt x="84250" y="122703"/>
                  <a:pt x="89770" y="122703"/>
                  <a:pt x="93170" y="119304"/>
                </a:cubicBezTo>
                <a:lnTo>
                  <a:pt x="136681" y="75792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45" name="Text 43"/>
          <p:cNvSpPr/>
          <p:nvPr/>
        </p:nvSpPr>
        <p:spPr>
          <a:xfrm>
            <a:off x="6722026" y="5621615"/>
            <a:ext cx="1566424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ปรับปรุงระบบอย่างต่อเนื่อง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48094" y="6439743"/>
            <a:ext cx="11495812" cy="417713"/>
          </a:xfrm>
          <a:custGeom>
            <a:avLst/>
            <a:gdLst/>
            <a:ahLst/>
            <a:cxnLst/>
            <a:rect l="l" t="t" r="r" b="b"/>
            <a:pathLst>
              <a:path w="11495812" h="417713">
                <a:moveTo>
                  <a:pt x="104428" y="0"/>
                </a:moveTo>
                <a:lnTo>
                  <a:pt x="11391383" y="0"/>
                </a:lnTo>
                <a:cubicBezTo>
                  <a:pt x="11449057" y="0"/>
                  <a:pt x="11495812" y="46754"/>
                  <a:pt x="11495812" y="104428"/>
                </a:cubicBezTo>
                <a:lnTo>
                  <a:pt x="11495812" y="313285"/>
                </a:lnTo>
                <a:cubicBezTo>
                  <a:pt x="11495812" y="370959"/>
                  <a:pt x="11449057" y="417713"/>
                  <a:pt x="11391383" y="417713"/>
                </a:cubicBezTo>
                <a:lnTo>
                  <a:pt x="104428" y="417713"/>
                </a:lnTo>
                <a:cubicBezTo>
                  <a:pt x="46754" y="417713"/>
                  <a:pt x="0" y="370959"/>
                  <a:pt x="0" y="313285"/>
                </a:cubicBezTo>
                <a:lnTo>
                  <a:pt x="0" y="104428"/>
                </a:lnTo>
                <a:cubicBezTo>
                  <a:pt x="0" y="46793"/>
                  <a:pt x="46793" y="0"/>
                  <a:pt x="104428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522141" y="6544171"/>
            <a:ext cx="11217336" cy="208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6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ที่มา:</a:t>
            </a:r>
            <a:pPr>
              <a:lnSpc>
                <a:spcPct val="130000"/>
              </a:lnSpc>
            </a:pPr>
            <a:r>
              <a:rPr lang="en-US" sz="1096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VA National Center for Patient Safety - "From a patient safety perspective, when things go wrong it's about design or system failure, not individual fault."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5452" y="355452"/>
            <a:ext cx="11552187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spc="56" kern="0" dirty="0">
                <a:solidFill>
                  <a:srgbClr val="0071E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RCA²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5452" y="639813"/>
            <a:ext cx="11694367" cy="4265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5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RCA2: จากการวิเคราะห์สู่การลงมือทำ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5452" y="1172991"/>
            <a:ext cx="11569959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 Analysis and Actions - เน้นการดำเนินการและวัดผล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5452" y="1635079"/>
            <a:ext cx="11481096" cy="3163522"/>
          </a:xfrm>
          <a:custGeom>
            <a:avLst/>
            <a:gdLst/>
            <a:ahLst/>
            <a:cxnLst/>
            <a:rect l="l" t="t" r="r" b="b"/>
            <a:pathLst>
              <a:path w="11481096" h="3163522">
                <a:moveTo>
                  <a:pt x="213285" y="0"/>
                </a:moveTo>
                <a:lnTo>
                  <a:pt x="11267812" y="0"/>
                </a:lnTo>
                <a:cubicBezTo>
                  <a:pt x="11385605" y="0"/>
                  <a:pt x="11481096" y="95491"/>
                  <a:pt x="11481096" y="213285"/>
                </a:cubicBezTo>
                <a:lnTo>
                  <a:pt x="11481096" y="2950237"/>
                </a:lnTo>
                <a:cubicBezTo>
                  <a:pt x="11481096" y="3068031"/>
                  <a:pt x="11385605" y="3163522"/>
                  <a:pt x="11267812" y="3163522"/>
                </a:cubicBezTo>
                <a:lnTo>
                  <a:pt x="213285" y="3163522"/>
                </a:lnTo>
                <a:cubicBezTo>
                  <a:pt x="95491" y="3163522"/>
                  <a:pt x="0" y="3068031"/>
                  <a:pt x="0" y="2950237"/>
                </a:cubicBezTo>
                <a:lnTo>
                  <a:pt x="0" y="213285"/>
                </a:lnTo>
                <a:cubicBezTo>
                  <a:pt x="0" y="95570"/>
                  <a:pt x="95570" y="0"/>
                  <a:pt x="21328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77726" dist="35545" dir="5400000">
              <a:srgbClr val="000000">
                <a:alpha val="5882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39813" y="1919440"/>
            <a:ext cx="568723" cy="568723"/>
          </a:xfrm>
          <a:custGeom>
            <a:avLst/>
            <a:gdLst/>
            <a:ahLst/>
            <a:cxnLst/>
            <a:rect l="l" t="t" r="r" b="b"/>
            <a:pathLst>
              <a:path w="568723" h="568723">
                <a:moveTo>
                  <a:pt x="142181" y="0"/>
                </a:moveTo>
                <a:lnTo>
                  <a:pt x="426542" y="0"/>
                </a:lnTo>
                <a:cubicBezTo>
                  <a:pt x="505067" y="0"/>
                  <a:pt x="568723" y="63656"/>
                  <a:pt x="568723" y="142181"/>
                </a:cubicBezTo>
                <a:lnTo>
                  <a:pt x="568723" y="426542"/>
                </a:lnTo>
                <a:cubicBezTo>
                  <a:pt x="568723" y="505067"/>
                  <a:pt x="505067" y="568723"/>
                  <a:pt x="426542" y="568723"/>
                </a:cubicBezTo>
                <a:lnTo>
                  <a:pt x="142181" y="568723"/>
                </a:lnTo>
                <a:cubicBezTo>
                  <a:pt x="63656" y="568723"/>
                  <a:pt x="0" y="505067"/>
                  <a:pt x="0" y="426542"/>
                </a:cubicBezTo>
                <a:lnTo>
                  <a:pt x="0" y="142181"/>
                </a:lnTo>
                <a:cubicBezTo>
                  <a:pt x="0" y="63709"/>
                  <a:pt x="63709" y="0"/>
                  <a:pt x="142181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7" name="Shape 5"/>
          <p:cNvSpPr/>
          <p:nvPr/>
        </p:nvSpPr>
        <p:spPr>
          <a:xfrm>
            <a:off x="817539" y="2097166"/>
            <a:ext cx="213271" cy="213271"/>
          </a:xfrm>
          <a:custGeom>
            <a:avLst/>
            <a:gdLst/>
            <a:ahLst/>
            <a:cxnLst/>
            <a:rect l="l" t="t" r="r" b="b"/>
            <a:pathLst>
              <a:path w="213271" h="213271">
                <a:moveTo>
                  <a:pt x="53318" y="133294"/>
                </a:moveTo>
                <a:lnTo>
                  <a:pt x="10205" y="133294"/>
                </a:lnTo>
                <a:cubicBezTo>
                  <a:pt x="-167" y="133294"/>
                  <a:pt x="-6540" y="122006"/>
                  <a:pt x="-1208" y="113092"/>
                </a:cubicBezTo>
                <a:lnTo>
                  <a:pt x="20827" y="76353"/>
                </a:lnTo>
                <a:cubicBezTo>
                  <a:pt x="24451" y="70313"/>
                  <a:pt x="30949" y="66647"/>
                  <a:pt x="37989" y="66647"/>
                </a:cubicBezTo>
                <a:lnTo>
                  <a:pt x="77561" y="66647"/>
                </a:lnTo>
                <a:cubicBezTo>
                  <a:pt x="109260" y="12955"/>
                  <a:pt x="156538" y="10247"/>
                  <a:pt x="188153" y="14871"/>
                </a:cubicBezTo>
                <a:cubicBezTo>
                  <a:pt x="193485" y="15662"/>
                  <a:pt x="197651" y="19828"/>
                  <a:pt x="198400" y="25118"/>
                </a:cubicBezTo>
                <a:cubicBezTo>
                  <a:pt x="203024" y="56733"/>
                  <a:pt x="200317" y="104011"/>
                  <a:pt x="146624" y="135710"/>
                </a:cubicBezTo>
                <a:lnTo>
                  <a:pt x="146624" y="175282"/>
                </a:lnTo>
                <a:cubicBezTo>
                  <a:pt x="146624" y="182322"/>
                  <a:pt x="142958" y="188820"/>
                  <a:pt x="136918" y="192444"/>
                </a:cubicBezTo>
                <a:lnTo>
                  <a:pt x="100179" y="214479"/>
                </a:lnTo>
                <a:cubicBezTo>
                  <a:pt x="91307" y="219811"/>
                  <a:pt x="79977" y="213396"/>
                  <a:pt x="79977" y="203066"/>
                </a:cubicBezTo>
                <a:lnTo>
                  <a:pt x="79977" y="159953"/>
                </a:lnTo>
                <a:cubicBezTo>
                  <a:pt x="79977" y="145249"/>
                  <a:pt x="68022" y="133294"/>
                  <a:pt x="53318" y="133294"/>
                </a:cubicBezTo>
                <a:lnTo>
                  <a:pt x="53276" y="133294"/>
                </a:lnTo>
                <a:close/>
                <a:moveTo>
                  <a:pt x="166618" y="66647"/>
                </a:moveTo>
                <a:cubicBezTo>
                  <a:pt x="166618" y="55612"/>
                  <a:pt x="157659" y="46653"/>
                  <a:pt x="146624" y="46653"/>
                </a:cubicBezTo>
                <a:cubicBezTo>
                  <a:pt x="135589" y="46653"/>
                  <a:pt x="126630" y="55612"/>
                  <a:pt x="126630" y="66647"/>
                </a:cubicBezTo>
                <a:cubicBezTo>
                  <a:pt x="126630" y="77682"/>
                  <a:pt x="135589" y="86641"/>
                  <a:pt x="146624" y="86641"/>
                </a:cubicBezTo>
                <a:cubicBezTo>
                  <a:pt x="157659" y="86641"/>
                  <a:pt x="166618" y="77682"/>
                  <a:pt x="166618" y="6664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350717" y="1919440"/>
            <a:ext cx="3936630" cy="3199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9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RCA² = RCA "Squared"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50717" y="2239347"/>
            <a:ext cx="3883312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9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จาก National Patient Safety Foundation (NPSF) 2015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961539" y="2701434"/>
            <a:ext cx="853085" cy="853085"/>
          </a:xfrm>
          <a:custGeom>
            <a:avLst/>
            <a:gdLst/>
            <a:ahLst/>
            <a:cxnLst/>
            <a:rect l="l" t="t" r="r" b="b"/>
            <a:pathLst>
              <a:path w="853085" h="853085">
                <a:moveTo>
                  <a:pt x="426542" y="0"/>
                </a:moveTo>
                <a:lnTo>
                  <a:pt x="426542" y="0"/>
                </a:lnTo>
                <a:cubicBezTo>
                  <a:pt x="661957" y="0"/>
                  <a:pt x="853085" y="191127"/>
                  <a:pt x="853085" y="426542"/>
                </a:cubicBezTo>
                <a:lnTo>
                  <a:pt x="853085" y="426542"/>
                </a:lnTo>
                <a:cubicBezTo>
                  <a:pt x="853085" y="661957"/>
                  <a:pt x="661957" y="853085"/>
                  <a:pt x="426542" y="853085"/>
                </a:cubicBezTo>
                <a:lnTo>
                  <a:pt x="426542" y="853085"/>
                </a:lnTo>
                <a:cubicBezTo>
                  <a:pt x="191127" y="853085"/>
                  <a:pt x="0" y="661957"/>
                  <a:pt x="0" y="426542"/>
                </a:cubicBezTo>
                <a:lnTo>
                  <a:pt x="0" y="426542"/>
                </a:lnTo>
                <a:cubicBezTo>
                  <a:pt x="0" y="191127"/>
                  <a:pt x="191127" y="0"/>
                  <a:pt x="42654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2257008" y="2994682"/>
            <a:ext cx="266589" cy="266589"/>
          </a:xfrm>
          <a:custGeom>
            <a:avLst/>
            <a:gdLst/>
            <a:ahLst/>
            <a:cxnLst/>
            <a:rect l="l" t="t" r="r" b="b"/>
            <a:pathLst>
              <a:path w="266589" h="266589">
                <a:moveTo>
                  <a:pt x="216603" y="108302"/>
                </a:moveTo>
                <a:cubicBezTo>
                  <a:pt x="216603" y="132201"/>
                  <a:pt x="208845" y="154278"/>
                  <a:pt x="195776" y="172189"/>
                </a:cubicBezTo>
                <a:lnTo>
                  <a:pt x="261695" y="238160"/>
                </a:lnTo>
                <a:cubicBezTo>
                  <a:pt x="268203" y="244668"/>
                  <a:pt x="268203" y="255238"/>
                  <a:pt x="261695" y="261747"/>
                </a:cubicBezTo>
                <a:cubicBezTo>
                  <a:pt x="255186" y="268255"/>
                  <a:pt x="244616" y="268255"/>
                  <a:pt x="238108" y="261747"/>
                </a:cubicBezTo>
                <a:lnTo>
                  <a:pt x="172189" y="195776"/>
                </a:lnTo>
                <a:cubicBezTo>
                  <a:pt x="154278" y="208845"/>
                  <a:pt x="132201" y="216603"/>
                  <a:pt x="108302" y="216603"/>
                </a:cubicBezTo>
                <a:cubicBezTo>
                  <a:pt x="48475" y="216603"/>
                  <a:pt x="0" y="168128"/>
                  <a:pt x="0" y="108302"/>
                </a:cubicBezTo>
                <a:cubicBezTo>
                  <a:pt x="0" y="48475"/>
                  <a:pt x="48475" y="0"/>
                  <a:pt x="108302" y="0"/>
                </a:cubicBezTo>
                <a:cubicBezTo>
                  <a:pt x="168128" y="0"/>
                  <a:pt x="216603" y="48475"/>
                  <a:pt x="216603" y="108302"/>
                </a:cubicBezTo>
                <a:close/>
                <a:moveTo>
                  <a:pt x="108302" y="183280"/>
                </a:moveTo>
                <a:cubicBezTo>
                  <a:pt x="149683" y="183280"/>
                  <a:pt x="183280" y="149683"/>
                  <a:pt x="183280" y="108302"/>
                </a:cubicBezTo>
                <a:cubicBezTo>
                  <a:pt x="183280" y="66920"/>
                  <a:pt x="149683" y="33324"/>
                  <a:pt x="108302" y="33324"/>
                </a:cubicBezTo>
                <a:cubicBezTo>
                  <a:pt x="66920" y="33324"/>
                  <a:pt x="33324" y="66920"/>
                  <a:pt x="33324" y="108302"/>
                </a:cubicBezTo>
                <a:cubicBezTo>
                  <a:pt x="33324" y="149683"/>
                  <a:pt x="66920" y="183280"/>
                  <a:pt x="108302" y="18328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2" name="Text 10"/>
          <p:cNvSpPr/>
          <p:nvPr/>
        </p:nvSpPr>
        <p:spPr>
          <a:xfrm>
            <a:off x="586496" y="3696700"/>
            <a:ext cx="3598950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Analysis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04268" y="4052043"/>
            <a:ext cx="356340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วิเคราะห์สาเหตุ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08711" y="4336405"/>
            <a:ext cx="3554519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8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ไม่เพียงพอต่อการป้องกัน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71346" y="2701434"/>
            <a:ext cx="853085" cy="853085"/>
          </a:xfrm>
          <a:custGeom>
            <a:avLst/>
            <a:gdLst/>
            <a:ahLst/>
            <a:cxnLst/>
            <a:rect l="l" t="t" r="r" b="b"/>
            <a:pathLst>
              <a:path w="853085" h="853085">
                <a:moveTo>
                  <a:pt x="426542" y="0"/>
                </a:moveTo>
                <a:lnTo>
                  <a:pt x="426542" y="0"/>
                </a:lnTo>
                <a:cubicBezTo>
                  <a:pt x="661957" y="0"/>
                  <a:pt x="853085" y="191127"/>
                  <a:pt x="853085" y="426542"/>
                </a:cubicBezTo>
                <a:lnTo>
                  <a:pt x="853085" y="426542"/>
                </a:lnTo>
                <a:cubicBezTo>
                  <a:pt x="853085" y="661957"/>
                  <a:pt x="661957" y="853085"/>
                  <a:pt x="426542" y="853085"/>
                </a:cubicBezTo>
                <a:lnTo>
                  <a:pt x="426542" y="853085"/>
                </a:lnTo>
                <a:cubicBezTo>
                  <a:pt x="191127" y="853085"/>
                  <a:pt x="0" y="661957"/>
                  <a:pt x="0" y="426542"/>
                </a:cubicBezTo>
                <a:lnTo>
                  <a:pt x="0" y="426542"/>
                </a:lnTo>
                <a:cubicBezTo>
                  <a:pt x="0" y="191127"/>
                  <a:pt x="191127" y="0"/>
                  <a:pt x="426542" y="0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16" name="Shape 14"/>
          <p:cNvSpPr/>
          <p:nvPr/>
        </p:nvSpPr>
        <p:spPr>
          <a:xfrm>
            <a:off x="5983477" y="2994682"/>
            <a:ext cx="233265" cy="266589"/>
          </a:xfrm>
          <a:custGeom>
            <a:avLst/>
            <a:gdLst/>
            <a:ahLst/>
            <a:cxnLst/>
            <a:rect l="l" t="t" r="r" b="b"/>
            <a:pathLst>
              <a:path w="233265" h="266589">
                <a:moveTo>
                  <a:pt x="133294" y="33324"/>
                </a:moveTo>
                <a:cubicBezTo>
                  <a:pt x="133294" y="24108"/>
                  <a:pt x="125849" y="16662"/>
                  <a:pt x="116633" y="16662"/>
                </a:cubicBezTo>
                <a:cubicBezTo>
                  <a:pt x="107417" y="16662"/>
                  <a:pt x="99971" y="24108"/>
                  <a:pt x="99971" y="33324"/>
                </a:cubicBezTo>
                <a:lnTo>
                  <a:pt x="99971" y="116633"/>
                </a:lnTo>
                <a:lnTo>
                  <a:pt x="16662" y="116633"/>
                </a:lnTo>
                <a:cubicBezTo>
                  <a:pt x="7446" y="116633"/>
                  <a:pt x="0" y="124078"/>
                  <a:pt x="0" y="133294"/>
                </a:cubicBezTo>
                <a:cubicBezTo>
                  <a:pt x="0" y="142511"/>
                  <a:pt x="7446" y="149956"/>
                  <a:pt x="16662" y="149956"/>
                </a:cubicBezTo>
                <a:lnTo>
                  <a:pt x="99971" y="149956"/>
                </a:lnTo>
                <a:lnTo>
                  <a:pt x="99971" y="233265"/>
                </a:lnTo>
                <a:cubicBezTo>
                  <a:pt x="99971" y="242481"/>
                  <a:pt x="107417" y="249927"/>
                  <a:pt x="116633" y="249927"/>
                </a:cubicBezTo>
                <a:cubicBezTo>
                  <a:pt x="125849" y="249927"/>
                  <a:pt x="133294" y="242481"/>
                  <a:pt x="133294" y="233265"/>
                </a:cubicBezTo>
                <a:lnTo>
                  <a:pt x="133294" y="149956"/>
                </a:lnTo>
                <a:lnTo>
                  <a:pt x="216603" y="149956"/>
                </a:lnTo>
                <a:cubicBezTo>
                  <a:pt x="225820" y="149956"/>
                  <a:pt x="233265" y="142511"/>
                  <a:pt x="233265" y="133294"/>
                </a:cubicBezTo>
                <a:cubicBezTo>
                  <a:pt x="233265" y="124078"/>
                  <a:pt x="225820" y="116633"/>
                  <a:pt x="216603" y="116633"/>
                </a:cubicBezTo>
                <a:lnTo>
                  <a:pt x="133294" y="116633"/>
                </a:lnTo>
                <a:lnTo>
                  <a:pt x="133294" y="3332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4296303" y="3696700"/>
            <a:ext cx="3598950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314075" y="4052043"/>
            <a:ext cx="356340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บวก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318518" y="4336405"/>
            <a:ext cx="3554519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8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ต้องมีการลงมือทำ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9381153" y="2701434"/>
            <a:ext cx="853085" cy="853085"/>
          </a:xfrm>
          <a:custGeom>
            <a:avLst/>
            <a:gdLst/>
            <a:ahLst/>
            <a:cxnLst/>
            <a:rect l="l" t="t" r="r" b="b"/>
            <a:pathLst>
              <a:path w="853085" h="853085">
                <a:moveTo>
                  <a:pt x="426542" y="0"/>
                </a:moveTo>
                <a:lnTo>
                  <a:pt x="426542" y="0"/>
                </a:lnTo>
                <a:cubicBezTo>
                  <a:pt x="661957" y="0"/>
                  <a:pt x="853085" y="191127"/>
                  <a:pt x="853085" y="426542"/>
                </a:cubicBezTo>
                <a:lnTo>
                  <a:pt x="853085" y="426542"/>
                </a:lnTo>
                <a:cubicBezTo>
                  <a:pt x="853085" y="661957"/>
                  <a:pt x="661957" y="853085"/>
                  <a:pt x="426542" y="853085"/>
                </a:cubicBezTo>
                <a:lnTo>
                  <a:pt x="426542" y="853085"/>
                </a:lnTo>
                <a:cubicBezTo>
                  <a:pt x="191127" y="853085"/>
                  <a:pt x="0" y="661957"/>
                  <a:pt x="0" y="426542"/>
                </a:cubicBezTo>
                <a:lnTo>
                  <a:pt x="0" y="426542"/>
                </a:lnTo>
                <a:cubicBezTo>
                  <a:pt x="0" y="191127"/>
                  <a:pt x="191127" y="0"/>
                  <a:pt x="426542" y="0"/>
                </a:cubicBezTo>
                <a:close/>
              </a:path>
            </a:pathLst>
          </a:custGeom>
          <a:solidFill>
            <a:srgbClr val="0071E3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9676622" y="2994682"/>
            <a:ext cx="266589" cy="266589"/>
          </a:xfrm>
          <a:custGeom>
            <a:avLst/>
            <a:gdLst/>
            <a:ahLst/>
            <a:cxnLst/>
            <a:rect l="l" t="t" r="r" b="b"/>
            <a:pathLst>
              <a:path w="266589" h="266589">
                <a:moveTo>
                  <a:pt x="69667" y="18901"/>
                </a:moveTo>
                <a:cubicBezTo>
                  <a:pt x="75343" y="22858"/>
                  <a:pt x="76696" y="30668"/>
                  <a:pt x="72739" y="36291"/>
                </a:cubicBezTo>
                <a:lnTo>
                  <a:pt x="43581" y="77946"/>
                </a:lnTo>
                <a:cubicBezTo>
                  <a:pt x="41446" y="80966"/>
                  <a:pt x="38114" y="82892"/>
                  <a:pt x="34417" y="83205"/>
                </a:cubicBezTo>
                <a:cubicBezTo>
                  <a:pt x="30720" y="83517"/>
                  <a:pt x="27075" y="82268"/>
                  <a:pt x="24472" y="79664"/>
                </a:cubicBezTo>
                <a:lnTo>
                  <a:pt x="3645" y="58837"/>
                </a:lnTo>
                <a:cubicBezTo>
                  <a:pt x="-1198" y="53943"/>
                  <a:pt x="-1198" y="46028"/>
                  <a:pt x="3645" y="41134"/>
                </a:cubicBezTo>
                <a:cubicBezTo>
                  <a:pt x="8487" y="36239"/>
                  <a:pt x="16454" y="36291"/>
                  <a:pt x="21348" y="41134"/>
                </a:cubicBezTo>
                <a:lnTo>
                  <a:pt x="31657" y="51443"/>
                </a:lnTo>
                <a:lnTo>
                  <a:pt x="52276" y="21973"/>
                </a:lnTo>
                <a:cubicBezTo>
                  <a:pt x="56234" y="16297"/>
                  <a:pt x="64044" y="14944"/>
                  <a:pt x="69667" y="18901"/>
                </a:cubicBezTo>
                <a:close/>
                <a:moveTo>
                  <a:pt x="69667" y="102210"/>
                </a:moveTo>
                <a:cubicBezTo>
                  <a:pt x="75343" y="106167"/>
                  <a:pt x="76696" y="113977"/>
                  <a:pt x="72739" y="119601"/>
                </a:cubicBezTo>
                <a:lnTo>
                  <a:pt x="43581" y="161255"/>
                </a:lnTo>
                <a:cubicBezTo>
                  <a:pt x="41446" y="164275"/>
                  <a:pt x="38114" y="166202"/>
                  <a:pt x="34417" y="166514"/>
                </a:cubicBezTo>
                <a:cubicBezTo>
                  <a:pt x="30720" y="166826"/>
                  <a:pt x="27075" y="165577"/>
                  <a:pt x="24472" y="162973"/>
                </a:cubicBezTo>
                <a:lnTo>
                  <a:pt x="3645" y="142146"/>
                </a:lnTo>
                <a:cubicBezTo>
                  <a:pt x="-1250" y="137252"/>
                  <a:pt x="-1250" y="129337"/>
                  <a:pt x="3645" y="124495"/>
                </a:cubicBezTo>
                <a:cubicBezTo>
                  <a:pt x="8539" y="119653"/>
                  <a:pt x="16454" y="119601"/>
                  <a:pt x="21296" y="124495"/>
                </a:cubicBezTo>
                <a:lnTo>
                  <a:pt x="31605" y="134804"/>
                </a:lnTo>
                <a:lnTo>
                  <a:pt x="52224" y="105334"/>
                </a:lnTo>
                <a:cubicBezTo>
                  <a:pt x="56182" y="99658"/>
                  <a:pt x="63992" y="98305"/>
                  <a:pt x="69615" y="102262"/>
                </a:cubicBezTo>
                <a:close/>
                <a:moveTo>
                  <a:pt x="116633" y="49985"/>
                </a:moveTo>
                <a:cubicBezTo>
                  <a:pt x="116633" y="40769"/>
                  <a:pt x="124078" y="33324"/>
                  <a:pt x="133294" y="33324"/>
                </a:cubicBezTo>
                <a:lnTo>
                  <a:pt x="249927" y="33324"/>
                </a:lnTo>
                <a:cubicBezTo>
                  <a:pt x="259143" y="33324"/>
                  <a:pt x="266589" y="40769"/>
                  <a:pt x="266589" y="49985"/>
                </a:cubicBezTo>
                <a:cubicBezTo>
                  <a:pt x="266589" y="59201"/>
                  <a:pt x="259143" y="66647"/>
                  <a:pt x="249927" y="66647"/>
                </a:cubicBezTo>
                <a:lnTo>
                  <a:pt x="133294" y="66647"/>
                </a:lnTo>
                <a:cubicBezTo>
                  <a:pt x="124078" y="66647"/>
                  <a:pt x="116633" y="59201"/>
                  <a:pt x="116633" y="49985"/>
                </a:cubicBezTo>
                <a:close/>
                <a:moveTo>
                  <a:pt x="116633" y="133294"/>
                </a:moveTo>
                <a:cubicBezTo>
                  <a:pt x="116633" y="124078"/>
                  <a:pt x="124078" y="116633"/>
                  <a:pt x="133294" y="116633"/>
                </a:cubicBezTo>
                <a:lnTo>
                  <a:pt x="249927" y="116633"/>
                </a:lnTo>
                <a:cubicBezTo>
                  <a:pt x="259143" y="116633"/>
                  <a:pt x="266589" y="124078"/>
                  <a:pt x="266589" y="133294"/>
                </a:cubicBezTo>
                <a:cubicBezTo>
                  <a:pt x="266589" y="142511"/>
                  <a:pt x="259143" y="149956"/>
                  <a:pt x="249927" y="149956"/>
                </a:cubicBezTo>
                <a:lnTo>
                  <a:pt x="133294" y="149956"/>
                </a:lnTo>
                <a:cubicBezTo>
                  <a:pt x="124078" y="149956"/>
                  <a:pt x="116633" y="142511"/>
                  <a:pt x="116633" y="133294"/>
                </a:cubicBezTo>
                <a:close/>
                <a:moveTo>
                  <a:pt x="83309" y="216603"/>
                </a:moveTo>
                <a:cubicBezTo>
                  <a:pt x="83309" y="207387"/>
                  <a:pt x="90755" y="199942"/>
                  <a:pt x="99971" y="199942"/>
                </a:cubicBezTo>
                <a:lnTo>
                  <a:pt x="249927" y="199942"/>
                </a:lnTo>
                <a:cubicBezTo>
                  <a:pt x="259143" y="199942"/>
                  <a:pt x="266589" y="207387"/>
                  <a:pt x="266589" y="216603"/>
                </a:cubicBezTo>
                <a:cubicBezTo>
                  <a:pt x="266589" y="225820"/>
                  <a:pt x="259143" y="233265"/>
                  <a:pt x="249927" y="233265"/>
                </a:cubicBezTo>
                <a:lnTo>
                  <a:pt x="99971" y="233265"/>
                </a:lnTo>
                <a:cubicBezTo>
                  <a:pt x="90755" y="233265"/>
                  <a:pt x="83309" y="225820"/>
                  <a:pt x="83309" y="216603"/>
                </a:cubicBezTo>
                <a:close/>
                <a:moveTo>
                  <a:pt x="33324" y="195776"/>
                </a:moveTo>
                <a:cubicBezTo>
                  <a:pt x="44818" y="195776"/>
                  <a:pt x="54151" y="205109"/>
                  <a:pt x="54151" y="216603"/>
                </a:cubicBezTo>
                <a:cubicBezTo>
                  <a:pt x="54151" y="228098"/>
                  <a:pt x="44818" y="237431"/>
                  <a:pt x="33324" y="237431"/>
                </a:cubicBezTo>
                <a:cubicBezTo>
                  <a:pt x="21829" y="237431"/>
                  <a:pt x="12496" y="228098"/>
                  <a:pt x="12496" y="216603"/>
                </a:cubicBezTo>
                <a:cubicBezTo>
                  <a:pt x="12496" y="205109"/>
                  <a:pt x="21829" y="195776"/>
                  <a:pt x="33324" y="195776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2" name="Text 20"/>
          <p:cNvSpPr/>
          <p:nvPr/>
        </p:nvSpPr>
        <p:spPr>
          <a:xfrm>
            <a:off x="8006110" y="3696700"/>
            <a:ext cx="3598950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7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023882" y="4052043"/>
            <a:ext cx="356340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การดำเนินการ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028325" y="4336405"/>
            <a:ext cx="3554519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8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พร้อมติดตามผล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55452" y="5011763"/>
            <a:ext cx="5633913" cy="1279627"/>
          </a:xfrm>
          <a:custGeom>
            <a:avLst/>
            <a:gdLst/>
            <a:ahLst/>
            <a:cxnLst/>
            <a:rect l="l" t="t" r="r" b="b"/>
            <a:pathLst>
              <a:path w="5633913" h="1279627">
                <a:moveTo>
                  <a:pt x="142179" y="0"/>
                </a:moveTo>
                <a:lnTo>
                  <a:pt x="5491733" y="0"/>
                </a:lnTo>
                <a:cubicBezTo>
                  <a:pt x="5570257" y="0"/>
                  <a:pt x="5633913" y="63656"/>
                  <a:pt x="5633913" y="142179"/>
                </a:cubicBezTo>
                <a:lnTo>
                  <a:pt x="5633913" y="1137447"/>
                </a:lnTo>
                <a:cubicBezTo>
                  <a:pt x="5633913" y="1215918"/>
                  <a:pt x="5570204" y="1279627"/>
                  <a:pt x="5491733" y="1279627"/>
                </a:cubicBezTo>
                <a:lnTo>
                  <a:pt x="142179" y="1279627"/>
                </a:lnTo>
                <a:cubicBezTo>
                  <a:pt x="63656" y="1279627"/>
                  <a:pt x="0" y="1215971"/>
                  <a:pt x="0" y="1137447"/>
                </a:cubicBezTo>
                <a:lnTo>
                  <a:pt x="0" y="142179"/>
                </a:lnTo>
                <a:cubicBezTo>
                  <a:pt x="0" y="63708"/>
                  <a:pt x="63708" y="0"/>
                  <a:pt x="14217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6636" dist="17773" dir="5400000">
              <a:srgbClr val="000000">
                <a:alpha val="5098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590939" y="5260580"/>
            <a:ext cx="177726" cy="177726"/>
          </a:xfrm>
          <a:custGeom>
            <a:avLst/>
            <a:gdLst/>
            <a:ahLst/>
            <a:cxnLst/>
            <a:rect l="l" t="t" r="r" b="b"/>
            <a:pathLst>
              <a:path w="177726" h="177726">
                <a:moveTo>
                  <a:pt x="155510" y="88863"/>
                </a:moveTo>
                <a:cubicBezTo>
                  <a:pt x="155510" y="52079"/>
                  <a:pt x="125647" y="22216"/>
                  <a:pt x="88863" y="22216"/>
                </a:cubicBezTo>
                <a:cubicBezTo>
                  <a:pt x="52079" y="22216"/>
                  <a:pt x="22216" y="52079"/>
                  <a:pt x="22216" y="88863"/>
                </a:cubicBezTo>
                <a:cubicBezTo>
                  <a:pt x="22216" y="125647"/>
                  <a:pt x="52079" y="155510"/>
                  <a:pt x="88863" y="155510"/>
                </a:cubicBezTo>
                <a:cubicBezTo>
                  <a:pt x="125647" y="155510"/>
                  <a:pt x="155510" y="125647"/>
                  <a:pt x="155510" y="88863"/>
                </a:cubicBezTo>
                <a:close/>
                <a:moveTo>
                  <a:pt x="0" y="88863"/>
                </a:moveTo>
                <a:cubicBezTo>
                  <a:pt x="0" y="39818"/>
                  <a:pt x="39818" y="0"/>
                  <a:pt x="88863" y="0"/>
                </a:cubicBezTo>
                <a:cubicBezTo>
                  <a:pt x="137908" y="0"/>
                  <a:pt x="177726" y="39818"/>
                  <a:pt x="177726" y="88863"/>
                </a:cubicBezTo>
                <a:cubicBezTo>
                  <a:pt x="177726" y="137908"/>
                  <a:pt x="137908" y="177726"/>
                  <a:pt x="88863" y="177726"/>
                </a:cubicBezTo>
                <a:cubicBezTo>
                  <a:pt x="39818" y="177726"/>
                  <a:pt x="0" y="137908"/>
                  <a:pt x="0" y="88863"/>
                </a:cubicBezTo>
                <a:close/>
                <a:moveTo>
                  <a:pt x="88863" y="116633"/>
                </a:moveTo>
                <a:cubicBezTo>
                  <a:pt x="104189" y="116633"/>
                  <a:pt x="116633" y="104189"/>
                  <a:pt x="116633" y="88863"/>
                </a:cubicBezTo>
                <a:cubicBezTo>
                  <a:pt x="116633" y="73536"/>
                  <a:pt x="104189" y="61093"/>
                  <a:pt x="88863" y="61093"/>
                </a:cubicBezTo>
                <a:cubicBezTo>
                  <a:pt x="73536" y="61093"/>
                  <a:pt x="61093" y="73536"/>
                  <a:pt x="61093" y="88863"/>
                </a:cubicBezTo>
                <a:cubicBezTo>
                  <a:pt x="61093" y="104189"/>
                  <a:pt x="73536" y="116633"/>
                  <a:pt x="88863" y="116633"/>
                </a:cubicBezTo>
                <a:close/>
                <a:moveTo>
                  <a:pt x="88863" y="38878"/>
                </a:moveTo>
                <a:cubicBezTo>
                  <a:pt x="116451" y="38878"/>
                  <a:pt x="138848" y="61275"/>
                  <a:pt x="138848" y="88863"/>
                </a:cubicBezTo>
                <a:cubicBezTo>
                  <a:pt x="138848" y="116451"/>
                  <a:pt x="116451" y="138848"/>
                  <a:pt x="88863" y="138848"/>
                </a:cubicBezTo>
                <a:cubicBezTo>
                  <a:pt x="61275" y="138848"/>
                  <a:pt x="38878" y="116451"/>
                  <a:pt x="38878" y="88863"/>
                </a:cubicBezTo>
                <a:cubicBezTo>
                  <a:pt x="38878" y="61275"/>
                  <a:pt x="61275" y="38878"/>
                  <a:pt x="88863" y="38878"/>
                </a:cubicBezTo>
                <a:close/>
                <a:moveTo>
                  <a:pt x="77755" y="88863"/>
                </a:moveTo>
                <a:cubicBezTo>
                  <a:pt x="77755" y="82732"/>
                  <a:pt x="82732" y="77755"/>
                  <a:pt x="88863" y="77755"/>
                </a:cubicBezTo>
                <a:cubicBezTo>
                  <a:pt x="94994" y="77755"/>
                  <a:pt x="99971" y="82732"/>
                  <a:pt x="99971" y="88863"/>
                </a:cubicBezTo>
                <a:cubicBezTo>
                  <a:pt x="99971" y="94994"/>
                  <a:pt x="94994" y="99971"/>
                  <a:pt x="88863" y="99971"/>
                </a:cubicBezTo>
                <a:cubicBezTo>
                  <a:pt x="82732" y="99971"/>
                  <a:pt x="77755" y="94994"/>
                  <a:pt x="77755" y="88863"/>
                </a:cubicBez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27" name="Text 25"/>
          <p:cNvSpPr/>
          <p:nvPr/>
        </p:nvSpPr>
        <p:spPr>
          <a:xfrm>
            <a:off x="897516" y="5225034"/>
            <a:ext cx="1421808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วัตถุประสงค์หลัก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68723" y="5616031"/>
            <a:ext cx="5278461" cy="4620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ป้องกันความเสียหายในอนาคต ไม่ใช่แค่เข้าใจอดีต ต้องมี Action Plan ที่ชัดเจนและติดตามผล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04524" y="5011763"/>
            <a:ext cx="5633913" cy="1279627"/>
          </a:xfrm>
          <a:custGeom>
            <a:avLst/>
            <a:gdLst/>
            <a:ahLst/>
            <a:cxnLst/>
            <a:rect l="l" t="t" r="r" b="b"/>
            <a:pathLst>
              <a:path w="5633913" h="1279627">
                <a:moveTo>
                  <a:pt x="142179" y="0"/>
                </a:moveTo>
                <a:lnTo>
                  <a:pt x="5491733" y="0"/>
                </a:lnTo>
                <a:cubicBezTo>
                  <a:pt x="5570257" y="0"/>
                  <a:pt x="5633913" y="63656"/>
                  <a:pt x="5633913" y="142179"/>
                </a:cubicBezTo>
                <a:lnTo>
                  <a:pt x="5633913" y="1137447"/>
                </a:lnTo>
                <a:cubicBezTo>
                  <a:pt x="5633913" y="1215918"/>
                  <a:pt x="5570204" y="1279627"/>
                  <a:pt x="5491733" y="1279627"/>
                </a:cubicBezTo>
                <a:lnTo>
                  <a:pt x="142179" y="1279627"/>
                </a:lnTo>
                <a:cubicBezTo>
                  <a:pt x="63656" y="1279627"/>
                  <a:pt x="0" y="1215971"/>
                  <a:pt x="0" y="1137447"/>
                </a:cubicBezTo>
                <a:lnTo>
                  <a:pt x="0" y="142179"/>
                </a:lnTo>
                <a:cubicBezTo>
                  <a:pt x="0" y="63708"/>
                  <a:pt x="63708" y="0"/>
                  <a:pt x="14217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106636" dist="17773" dir="5400000">
              <a:srgbClr val="000000">
                <a:alpha val="5098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6440011" y="5260580"/>
            <a:ext cx="177726" cy="177726"/>
          </a:xfrm>
          <a:custGeom>
            <a:avLst/>
            <a:gdLst/>
            <a:ahLst/>
            <a:cxnLst/>
            <a:rect l="l" t="t" r="r" b="b"/>
            <a:pathLst>
              <a:path w="177726" h="177726">
                <a:moveTo>
                  <a:pt x="22216" y="22216"/>
                </a:moveTo>
                <a:cubicBezTo>
                  <a:pt x="22216" y="16072"/>
                  <a:pt x="17252" y="11108"/>
                  <a:pt x="11108" y="11108"/>
                </a:cubicBezTo>
                <a:cubicBezTo>
                  <a:pt x="4964" y="11108"/>
                  <a:pt x="0" y="16072"/>
                  <a:pt x="0" y="22216"/>
                </a:cubicBezTo>
                <a:lnTo>
                  <a:pt x="0" y="138848"/>
                </a:lnTo>
                <a:cubicBezTo>
                  <a:pt x="0" y="154191"/>
                  <a:pt x="12427" y="166618"/>
                  <a:pt x="27770" y="166618"/>
                </a:cubicBezTo>
                <a:lnTo>
                  <a:pt x="166618" y="166618"/>
                </a:lnTo>
                <a:cubicBezTo>
                  <a:pt x="172762" y="166618"/>
                  <a:pt x="177726" y="161654"/>
                  <a:pt x="177726" y="155510"/>
                </a:cubicBezTo>
                <a:cubicBezTo>
                  <a:pt x="177726" y="149366"/>
                  <a:pt x="172762" y="144402"/>
                  <a:pt x="166618" y="144402"/>
                </a:cubicBezTo>
                <a:lnTo>
                  <a:pt x="27770" y="144402"/>
                </a:lnTo>
                <a:cubicBezTo>
                  <a:pt x="24715" y="144402"/>
                  <a:pt x="22216" y="141903"/>
                  <a:pt x="22216" y="138848"/>
                </a:cubicBezTo>
                <a:lnTo>
                  <a:pt x="22216" y="22216"/>
                </a:lnTo>
                <a:close/>
                <a:moveTo>
                  <a:pt x="163355" y="52276"/>
                </a:moveTo>
                <a:cubicBezTo>
                  <a:pt x="167694" y="47937"/>
                  <a:pt x="167694" y="40891"/>
                  <a:pt x="163355" y="36552"/>
                </a:cubicBezTo>
                <a:cubicBezTo>
                  <a:pt x="159016" y="32213"/>
                  <a:pt x="151970" y="32213"/>
                  <a:pt x="147631" y="36552"/>
                </a:cubicBezTo>
                <a:lnTo>
                  <a:pt x="111079" y="73138"/>
                </a:lnTo>
                <a:lnTo>
                  <a:pt x="91154" y="53248"/>
                </a:lnTo>
                <a:cubicBezTo>
                  <a:pt x="86815" y="48909"/>
                  <a:pt x="79768" y="48909"/>
                  <a:pt x="75429" y="53248"/>
                </a:cubicBezTo>
                <a:lnTo>
                  <a:pt x="42106" y="86572"/>
                </a:lnTo>
                <a:cubicBezTo>
                  <a:pt x="37767" y="90911"/>
                  <a:pt x="37767" y="97958"/>
                  <a:pt x="42106" y="102297"/>
                </a:cubicBezTo>
                <a:cubicBezTo>
                  <a:pt x="46445" y="106636"/>
                  <a:pt x="53491" y="106636"/>
                  <a:pt x="57830" y="102297"/>
                </a:cubicBezTo>
                <a:lnTo>
                  <a:pt x="83309" y="76818"/>
                </a:lnTo>
                <a:lnTo>
                  <a:pt x="103234" y="96743"/>
                </a:lnTo>
                <a:cubicBezTo>
                  <a:pt x="107573" y="101082"/>
                  <a:pt x="114619" y="101082"/>
                  <a:pt x="118958" y="96743"/>
                </a:cubicBezTo>
                <a:lnTo>
                  <a:pt x="163390" y="52311"/>
                </a:lnTo>
                <a:close/>
              </a:path>
            </a:pathLst>
          </a:custGeom>
          <a:solidFill>
            <a:srgbClr val="0071E3"/>
          </a:solidFill>
          <a:ln/>
        </p:spPr>
      </p:sp>
      <p:sp>
        <p:nvSpPr>
          <p:cNvPr id="31" name="Text 29"/>
          <p:cNvSpPr/>
          <p:nvPr/>
        </p:nvSpPr>
        <p:spPr>
          <a:xfrm>
            <a:off x="6746588" y="5225034"/>
            <a:ext cx="1448466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 Hierarchy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17795" y="5616031"/>
            <a:ext cx="5278461" cy="4620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0" dirty="0">
                <a:solidFill>
                  <a:srgbClr val="8686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ใช้เครื่องมือ Action Hierarchy เพื่อเลือกมาตรการที่มีประสิทธิภาพสูงสุด ไม่ใช่แค่การอบรมหรือเขียนนโยบายใหม่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55452" y="6433571"/>
            <a:ext cx="11481096" cy="426542"/>
          </a:xfrm>
          <a:custGeom>
            <a:avLst/>
            <a:gdLst/>
            <a:ahLst/>
            <a:cxnLst/>
            <a:rect l="l" t="t" r="r" b="b"/>
            <a:pathLst>
              <a:path w="11481096" h="426542">
                <a:moveTo>
                  <a:pt x="106636" y="0"/>
                </a:moveTo>
                <a:lnTo>
                  <a:pt x="11374461" y="0"/>
                </a:lnTo>
                <a:cubicBezTo>
                  <a:pt x="11433354" y="0"/>
                  <a:pt x="11481096" y="47742"/>
                  <a:pt x="11481096" y="106636"/>
                </a:cubicBezTo>
                <a:lnTo>
                  <a:pt x="11481096" y="319907"/>
                </a:lnTo>
                <a:cubicBezTo>
                  <a:pt x="11481096" y="378800"/>
                  <a:pt x="11433354" y="426542"/>
                  <a:pt x="11374461" y="426542"/>
                </a:cubicBezTo>
                <a:lnTo>
                  <a:pt x="106636" y="426542"/>
                </a:lnTo>
                <a:cubicBezTo>
                  <a:pt x="47782" y="426542"/>
                  <a:pt x="0" y="378760"/>
                  <a:pt x="0" y="319907"/>
                </a:cubicBezTo>
                <a:lnTo>
                  <a:pt x="0" y="106636"/>
                </a:lnTo>
                <a:cubicBezTo>
                  <a:pt x="0" y="47782"/>
                  <a:pt x="47782" y="0"/>
                  <a:pt x="106636" y="0"/>
                </a:cubicBezTo>
                <a:close/>
              </a:path>
            </a:pathLst>
          </a:custGeom>
          <a:solidFill>
            <a:srgbClr val="0071E3">
              <a:alpha val="5098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533178" y="6540206"/>
            <a:ext cx="1119673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ที่มา:</a:t>
            </a:r>
            <a:pPr>
              <a:lnSpc>
                <a:spcPct val="130000"/>
              </a:lnSpc>
            </a:pPr>
            <a:r>
              <a:rPr lang="en-US" sz="1120" dirty="0">
                <a:solidFill>
                  <a:srgbClr val="1D1D1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NPSF - "RCA2: Improving Root Cause Analyses and Actions to Prevent Harm" (2015)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กรอบแนวคิด RCA</dc:title>
  <dc:subject>กรอบแนวคิด RCA</dc:subject>
  <dc:creator>Kimi</dc:creator>
  <cp:lastModifiedBy>Kimi</cp:lastModifiedBy>
  <cp:revision>1</cp:revision>
  <dcterms:created xsi:type="dcterms:W3CDTF">2026-02-18T19:12:53Z</dcterms:created>
  <dcterms:modified xsi:type="dcterms:W3CDTF">2026-02-18T19:12:53Z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{"Label":"กรอบแนวคิด RCA","ContentProducer":"001191110108MACG2KBH8F10000","ProduceID":"19c72235-2d42-81bc-8000-000058f014f8","ReservedCode1":"","ContentPropagator":"001191110108MACG2KBH8F20000","PropagateID":"19c72235-2d42-81bc-8000-000058f014f8","ReservedCode2":""}</vt:lpwstr>
  </property>
</Properties>
</file>